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316" r:id="rId14"/>
    <p:sldId id="269" r:id="rId15"/>
    <p:sldId id="270" r:id="rId16"/>
    <p:sldId id="317"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6" r:id="rId32"/>
    <p:sldId id="287" r:id="rId33"/>
    <p:sldId id="288" r:id="rId34"/>
    <p:sldId id="289" r:id="rId35"/>
    <p:sldId id="290" r:id="rId36"/>
    <p:sldId id="291" r:id="rId37"/>
    <p:sldId id="292" r:id="rId38"/>
    <p:sldId id="293" r:id="rId39"/>
    <p:sldId id="294" r:id="rId40"/>
    <p:sldId id="320" r:id="rId41"/>
    <p:sldId id="295" r:id="rId42"/>
    <p:sldId id="296" r:id="rId43"/>
    <p:sldId id="297" r:id="rId44"/>
    <p:sldId id="298" r:id="rId45"/>
    <p:sldId id="299" r:id="rId46"/>
    <p:sldId id="300" r:id="rId47"/>
    <p:sldId id="301" r:id="rId48"/>
    <p:sldId id="302" r:id="rId49"/>
    <p:sldId id="318" r:id="rId50"/>
    <p:sldId id="319" r:id="rId51"/>
    <p:sldId id="304" r:id="rId52"/>
    <p:sldId id="303" r:id="rId53"/>
    <p:sldId id="305" r:id="rId54"/>
    <p:sldId id="306" r:id="rId55"/>
    <p:sldId id="314" r:id="rId56"/>
    <p:sldId id="315" r:id="rId57"/>
    <p:sldId id="307" r:id="rId58"/>
    <p:sldId id="31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D223A43A-D398-493E-89EF-26851BD3DF3E}" type="datetimeFigureOut">
              <a:rPr lang="en-IN" smtClean="0"/>
              <a:t>31-05-2023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96170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D223A43A-D398-493E-89EF-26851BD3DF3E}" type="datetimeFigureOut">
              <a:rPr lang="en-IN" smtClean="0"/>
              <a:t>31-05-2023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276506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D223A43A-D398-493E-89EF-26851BD3DF3E}" type="datetimeFigureOut">
              <a:rPr lang="en-IN" smtClean="0"/>
              <a:t>31-05-2023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3233562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D223A43A-D398-493E-89EF-26851BD3DF3E}" type="datetimeFigureOut">
              <a:rPr lang="en-IN" smtClean="0"/>
              <a:t>31-05-2023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344930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23A43A-D398-493E-89EF-26851BD3DF3E}" type="datetimeFigureOut">
              <a:rPr lang="en-IN" smtClean="0"/>
              <a:t>31-05-2023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56956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D223A43A-D398-493E-89EF-26851BD3DF3E}" type="datetimeFigureOut">
              <a:rPr lang="en-IN" smtClean="0"/>
              <a:t>31-05-2023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389882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D223A43A-D398-493E-89EF-26851BD3DF3E}" type="datetimeFigureOut">
              <a:rPr lang="en-IN" smtClean="0"/>
              <a:t>31-05-2023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271501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D223A43A-D398-493E-89EF-26851BD3DF3E}" type="datetimeFigureOut">
              <a:rPr lang="en-IN" smtClean="0"/>
              <a:t>31-05-2023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135175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3A43A-D398-493E-89EF-26851BD3DF3E}" type="datetimeFigureOut">
              <a:rPr lang="en-IN" smtClean="0"/>
              <a:t>31-05-2023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164587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23A43A-D398-493E-89EF-26851BD3DF3E}" type="datetimeFigureOut">
              <a:rPr lang="en-IN" smtClean="0"/>
              <a:t>31-05-2023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18719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23A43A-D398-493E-89EF-26851BD3DF3E}" type="datetimeFigureOut">
              <a:rPr lang="en-IN" smtClean="0"/>
              <a:t>31-05-2023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CCCDC5-FDE2-4CC2-80CA-201121907BB9}" type="slidenum">
              <a:rPr lang="en-IN" smtClean="0"/>
              <a:t>‹#›</a:t>
            </a:fld>
            <a:endParaRPr lang="en-IN"/>
          </a:p>
        </p:txBody>
      </p:sp>
    </p:spTree>
    <p:extLst>
      <p:ext uri="{BB962C8B-B14F-4D97-AF65-F5344CB8AC3E}">
        <p14:creationId xmlns:p14="http://schemas.microsoft.com/office/powerpoint/2010/main" val="3270500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3A43A-D398-493E-89EF-26851BD3DF3E}" type="datetimeFigureOut">
              <a:rPr lang="en-IN" smtClean="0"/>
              <a:t>31-05-2023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CCDC5-FDE2-4CC2-80CA-201121907BB9}" type="slidenum">
              <a:rPr lang="en-IN" smtClean="0"/>
              <a:t>‹#›</a:t>
            </a:fld>
            <a:endParaRPr lang="en-IN"/>
          </a:p>
        </p:txBody>
      </p:sp>
    </p:spTree>
    <p:extLst>
      <p:ext uri="{BB962C8B-B14F-4D97-AF65-F5344CB8AC3E}">
        <p14:creationId xmlns:p14="http://schemas.microsoft.com/office/powerpoint/2010/main" val="658663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53186"/>
            <a:ext cx="9144000" cy="627306"/>
          </a:xfrm>
        </p:spPr>
        <p:txBody>
          <a:bodyPr>
            <a:noAutofit/>
          </a:bodyPr>
          <a:lstStyle/>
          <a:p>
            <a:r>
              <a:rPr lang="en-IN" sz="4000" b="1" dirty="0">
                <a:solidFill>
                  <a:schemeClr val="tx2"/>
                </a:solidFill>
                <a:latin typeface="Times New Roman" panose="02020603050405020304" pitchFamily="18" charset="0"/>
                <a:ea typeface="+mn-ea"/>
                <a:cs typeface="Times New Roman" panose="02020603050405020304" pitchFamily="18" charset="0"/>
              </a:rPr>
              <a:t>ALPASS</a:t>
            </a:r>
          </a:p>
        </p:txBody>
      </p:sp>
      <p:sp>
        <p:nvSpPr>
          <p:cNvPr id="3" name="Subtitle 2"/>
          <p:cNvSpPr>
            <a:spLocks noGrp="1"/>
          </p:cNvSpPr>
          <p:nvPr>
            <p:ph type="subTitle" idx="1"/>
          </p:nvPr>
        </p:nvSpPr>
        <p:spPr>
          <a:xfrm>
            <a:off x="1524000" y="2529378"/>
            <a:ext cx="9144000" cy="653439"/>
          </a:xfrm>
        </p:spPr>
        <p:txBody>
          <a:bodyPr>
            <a:normAutofit/>
          </a:bodyPr>
          <a:lstStyle/>
          <a:p>
            <a:r>
              <a:rPr lang="en-IN" dirty="0">
                <a:latin typeface="Times New Roman" panose="02020603050405020304" pitchFamily="18" charset="0"/>
                <a:cs typeface="Times New Roman" panose="02020603050405020304" pitchFamily="18" charset="0"/>
              </a:rPr>
              <a:t>Automated Layout Process Approval and Scrutiny System </a:t>
            </a:r>
          </a:p>
        </p:txBody>
      </p:sp>
      <p:pic>
        <p:nvPicPr>
          <p:cNvPr id="4" name="Picture 3">
            <a:extLst>
              <a:ext uri="{FF2B5EF4-FFF2-40B4-BE49-F238E27FC236}">
                <a16:creationId xmlns:a16="http://schemas.microsoft.com/office/drawing/2014/main" id="{8A6EE36F-10B9-A301-E3E1-D119BAD63D81}"/>
              </a:ext>
            </a:extLst>
          </p:cNvPr>
          <p:cNvPicPr>
            <a:picLocks noChangeAspect="1"/>
          </p:cNvPicPr>
          <p:nvPr/>
        </p:nvPicPr>
        <p:blipFill rotWithShape="1">
          <a:blip r:embed="rId2">
            <a:alphaModFix amt="60000"/>
          </a:blip>
          <a:srcRect t="44645"/>
          <a:stretch/>
        </p:blipFill>
        <p:spPr>
          <a:xfrm flipH="1">
            <a:off x="331748" y="3644583"/>
            <a:ext cx="10971763" cy="3070433"/>
          </a:xfrm>
          <a:prstGeom prst="rect">
            <a:avLst/>
          </a:prstGeom>
        </p:spPr>
      </p:pic>
      <p:pic>
        <p:nvPicPr>
          <p:cNvPr id="5" name="Picture 4">
            <a:extLst>
              <a:ext uri="{FF2B5EF4-FFF2-40B4-BE49-F238E27FC236}">
                <a16:creationId xmlns:a16="http://schemas.microsoft.com/office/drawing/2014/main" id="{48A6ED4E-AA69-DAA2-3DBF-9548614F342B}"/>
              </a:ext>
            </a:extLst>
          </p:cNvPr>
          <p:cNvPicPr>
            <a:picLocks noChangeAspect="1"/>
          </p:cNvPicPr>
          <p:nvPr/>
        </p:nvPicPr>
        <p:blipFill>
          <a:blip r:embed="rId3"/>
          <a:stretch>
            <a:fillRect/>
          </a:stretch>
        </p:blipFill>
        <p:spPr>
          <a:xfrm>
            <a:off x="9634097" y="184138"/>
            <a:ext cx="2468564" cy="2738095"/>
          </a:xfrm>
          <a:prstGeom prst="rect">
            <a:avLst/>
          </a:prstGeom>
        </p:spPr>
      </p:pic>
      <p:sp>
        <p:nvSpPr>
          <p:cNvPr id="7" name="Oval 6"/>
          <p:cNvSpPr/>
          <p:nvPr/>
        </p:nvSpPr>
        <p:spPr>
          <a:xfrm>
            <a:off x="9340361" y="5228850"/>
            <a:ext cx="1465385" cy="11016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pic>
        <p:nvPicPr>
          <p:cNvPr id="8"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40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298" y="952076"/>
            <a:ext cx="8763002" cy="388696"/>
          </a:xfrm>
          <a:prstGeom prst="rect">
            <a:avLst/>
          </a:prstGeom>
        </p:spPr>
        <p:txBody>
          <a:bodyPr wrap="square">
            <a:spAutoFit/>
          </a:bodyPr>
          <a:lstStyle/>
          <a:p>
            <a:pPr lvl="0">
              <a:lnSpc>
                <a:spcPct val="107000"/>
              </a:lnSpc>
              <a:spcAft>
                <a:spcPts val="0"/>
              </a:spcAft>
              <a:tabLst>
                <a:tab pos="457200" algn="l"/>
              </a:tabLst>
            </a:pP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Choose the Planning Area in which the layout plan falls from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Town</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dropdown.</a:t>
            </a:r>
            <a:endParaRPr lang="en-IN"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7" name="Picture 6">
            <a:extLst>
              <a:ext uri="{FF2B5EF4-FFF2-40B4-BE49-F238E27FC236}">
                <a16:creationId xmlns:a16="http://schemas.microsoft.com/office/drawing/2014/main" id="{A8D30997-532E-4FD5-B02E-9972B084FEFB}"/>
              </a:ext>
            </a:extLst>
          </p:cNvPr>
          <p:cNvPicPr/>
          <p:nvPr/>
        </p:nvPicPr>
        <p:blipFill>
          <a:blip r:embed="rId3"/>
          <a:stretch>
            <a:fillRect/>
          </a:stretch>
        </p:blipFill>
        <p:spPr>
          <a:xfrm>
            <a:off x="876298" y="1456267"/>
            <a:ext cx="9275235" cy="4859865"/>
          </a:xfrm>
          <a:prstGeom prst="rect">
            <a:avLst/>
          </a:prstGeom>
        </p:spPr>
      </p:pic>
    </p:spTree>
    <p:extLst>
      <p:ext uri="{BB962C8B-B14F-4D97-AF65-F5344CB8AC3E}">
        <p14:creationId xmlns:p14="http://schemas.microsoft.com/office/powerpoint/2010/main" val="1501027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7" y="1034163"/>
            <a:ext cx="7439025" cy="388696"/>
          </a:xfrm>
          <a:prstGeom prst="rect">
            <a:avLst/>
          </a:prstGeom>
        </p:spPr>
        <p:txBody>
          <a:bodyPr wrap="square">
            <a:spAutoFit/>
          </a:bodyPr>
          <a:lstStyle/>
          <a:p>
            <a:pPr lvl="0">
              <a:lnSpc>
                <a:spcPct val="107000"/>
              </a:lnSpc>
              <a:spcAft>
                <a:spcPts val="0"/>
              </a:spcAft>
              <a:tabLst>
                <a:tab pos="457200" algn="l"/>
              </a:tabLst>
            </a:pP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Enter name of the project in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Project Name</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Text Box.</a:t>
            </a:r>
            <a:endParaRPr lang="en-IN"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6" name="Picture 5">
            <a:extLst>
              <a:ext uri="{FF2B5EF4-FFF2-40B4-BE49-F238E27FC236}">
                <a16:creationId xmlns:a16="http://schemas.microsoft.com/office/drawing/2014/main" id="{8CC5581C-F67C-43F9-A170-B85BDBEE813D}"/>
              </a:ext>
            </a:extLst>
          </p:cNvPr>
          <p:cNvPicPr/>
          <p:nvPr/>
        </p:nvPicPr>
        <p:blipFill>
          <a:blip r:embed="rId3"/>
          <a:stretch>
            <a:fillRect/>
          </a:stretch>
        </p:blipFill>
        <p:spPr>
          <a:xfrm>
            <a:off x="876296" y="1651000"/>
            <a:ext cx="8394703" cy="4622800"/>
          </a:xfrm>
          <a:prstGeom prst="rect">
            <a:avLst/>
          </a:prstGeom>
        </p:spPr>
      </p:pic>
    </p:spTree>
    <p:extLst>
      <p:ext uri="{BB962C8B-B14F-4D97-AF65-F5344CB8AC3E}">
        <p14:creationId xmlns:p14="http://schemas.microsoft.com/office/powerpoint/2010/main" val="672260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296" y="858614"/>
            <a:ext cx="9143998" cy="646331"/>
          </a:xfrm>
          <a:prstGeom prst="rect">
            <a:avLst/>
          </a:prstGeom>
        </p:spPr>
        <p:txBody>
          <a:bodyPr wrap="square">
            <a:spAutoFit/>
          </a:bodyPr>
          <a:lstStyle/>
          <a:p>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Choose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Local Authority</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as an input in the 'Applicant Type' dropdown to apply the file under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Section 28</a:t>
            </a:r>
            <a:endParaRPr lang="en-IN" dirty="0"/>
          </a:p>
        </p:txBody>
      </p:sp>
      <p:pic>
        <p:nvPicPr>
          <p:cNvPr id="7" name="Picture 6">
            <a:extLst>
              <a:ext uri="{FF2B5EF4-FFF2-40B4-BE49-F238E27FC236}">
                <a16:creationId xmlns:a16="http://schemas.microsoft.com/office/drawing/2014/main" id="{49316B81-172A-4BD9-A7AB-D47A0ECE0BF0}"/>
              </a:ext>
            </a:extLst>
          </p:cNvPr>
          <p:cNvPicPr/>
          <p:nvPr/>
        </p:nvPicPr>
        <p:blipFill>
          <a:blip r:embed="rId3"/>
          <a:stretch>
            <a:fillRect/>
          </a:stretch>
        </p:blipFill>
        <p:spPr>
          <a:xfrm>
            <a:off x="965200" y="1761067"/>
            <a:ext cx="9055094" cy="4682065"/>
          </a:xfrm>
          <a:prstGeom prst="rect">
            <a:avLst/>
          </a:prstGeom>
        </p:spPr>
      </p:pic>
    </p:spTree>
    <p:extLst>
      <p:ext uri="{BB962C8B-B14F-4D97-AF65-F5344CB8AC3E}">
        <p14:creationId xmlns:p14="http://schemas.microsoft.com/office/powerpoint/2010/main" val="382550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296" y="858614"/>
            <a:ext cx="9143998"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Choose </a:t>
            </a:r>
            <a:r>
              <a:rPr lang="en-IN" b="1" dirty="0">
                <a:latin typeface="Times New Roman" panose="02020603050405020304" pitchFamily="18" charset="0"/>
                <a:cs typeface="Times New Roman" panose="02020603050405020304" pitchFamily="18" charset="0"/>
              </a:rPr>
              <a:t>'Others - Section 28'</a:t>
            </a:r>
            <a:r>
              <a:rPr lang="en-IN" dirty="0">
                <a:latin typeface="Times New Roman" panose="02020603050405020304" pitchFamily="18" charset="0"/>
                <a:cs typeface="Times New Roman" panose="02020603050405020304" pitchFamily="18" charset="0"/>
              </a:rPr>
              <a:t> as an input in the '</a:t>
            </a:r>
            <a:r>
              <a:rPr lang="en-IN" b="1" dirty="0">
                <a:latin typeface="Times New Roman" panose="02020603050405020304" pitchFamily="18" charset="0"/>
                <a:cs typeface="Times New Roman" panose="02020603050405020304" pitchFamily="18" charset="0"/>
              </a:rPr>
              <a:t>Location </a:t>
            </a:r>
            <a:r>
              <a:rPr lang="en-IN" b="1" dirty="0" err="1">
                <a:latin typeface="Times New Roman" panose="02020603050405020304" pitchFamily="18" charset="0"/>
                <a:cs typeface="Times New Roman" panose="02020603050405020304" pitchFamily="18" charset="0"/>
              </a:rPr>
              <a:t>w.r.t.</a:t>
            </a:r>
            <a:r>
              <a:rPr lang="en-IN" b="1" dirty="0">
                <a:latin typeface="Times New Roman" panose="02020603050405020304" pitchFamily="18" charset="0"/>
                <a:cs typeface="Times New Roman" panose="02020603050405020304" pitchFamily="18" charset="0"/>
              </a:rPr>
              <a:t> Planning Area:</a:t>
            </a:r>
            <a:r>
              <a:rPr lang="en-IN" dirty="0">
                <a:latin typeface="Times New Roman" panose="02020603050405020304" pitchFamily="18" charset="0"/>
                <a:cs typeface="Times New Roman" panose="02020603050405020304" pitchFamily="18" charset="0"/>
              </a:rPr>
              <a:t>' dropdown'</a:t>
            </a:r>
          </a:p>
        </p:txBody>
      </p:sp>
      <p:pic>
        <p:nvPicPr>
          <p:cNvPr id="6" name="Picture 5">
            <a:extLst>
              <a:ext uri="{FF2B5EF4-FFF2-40B4-BE49-F238E27FC236}">
                <a16:creationId xmlns:a16="http://schemas.microsoft.com/office/drawing/2014/main" id="{A86021B3-D7A5-4EAF-9DC4-06136FD89AD2}"/>
              </a:ext>
            </a:extLst>
          </p:cNvPr>
          <p:cNvPicPr/>
          <p:nvPr/>
        </p:nvPicPr>
        <p:blipFill>
          <a:blip r:embed="rId4"/>
          <a:stretch>
            <a:fillRect/>
          </a:stretch>
        </p:blipFill>
        <p:spPr>
          <a:xfrm>
            <a:off x="1058332" y="1320799"/>
            <a:ext cx="8873067" cy="4995333"/>
          </a:xfrm>
          <a:prstGeom prst="rect">
            <a:avLst/>
          </a:prstGeom>
        </p:spPr>
      </p:pic>
    </p:spTree>
    <p:extLst>
      <p:ext uri="{BB962C8B-B14F-4D97-AF65-F5344CB8AC3E}">
        <p14:creationId xmlns:p14="http://schemas.microsoft.com/office/powerpoint/2010/main" val="177227738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5" y="695236"/>
            <a:ext cx="9143998" cy="923330"/>
          </a:xfrm>
          <a:prstGeom prst="rect">
            <a:avLst/>
          </a:prstGeom>
        </p:spPr>
        <p:txBody>
          <a:bodyPr wrap="square">
            <a:spAutoFit/>
          </a:bodyPr>
          <a:lstStyle/>
          <a:p>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Enter height of the proposed layout in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Proposed Height</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text box. Value of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High Rise</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text box would be auto filled on the basis of the height entered by the user in the 'Proposed Height' field</a:t>
            </a:r>
            <a:endParaRPr lang="en-IN" dirty="0"/>
          </a:p>
        </p:txBody>
      </p:sp>
      <p:pic>
        <p:nvPicPr>
          <p:cNvPr id="6" name="Picture 5">
            <a:extLst>
              <a:ext uri="{FF2B5EF4-FFF2-40B4-BE49-F238E27FC236}">
                <a16:creationId xmlns:a16="http://schemas.microsoft.com/office/drawing/2014/main" id="{9F8F59F9-F4BD-43F2-A332-BD237DAC0793}"/>
              </a:ext>
            </a:extLst>
          </p:cNvPr>
          <p:cNvPicPr/>
          <p:nvPr/>
        </p:nvPicPr>
        <p:blipFill>
          <a:blip r:embed="rId3"/>
          <a:stretch>
            <a:fillRect/>
          </a:stretch>
        </p:blipFill>
        <p:spPr>
          <a:xfrm>
            <a:off x="965200" y="1888490"/>
            <a:ext cx="8974667" cy="4613910"/>
          </a:xfrm>
          <a:prstGeom prst="rect">
            <a:avLst/>
          </a:prstGeom>
        </p:spPr>
      </p:pic>
    </p:spTree>
    <p:extLst>
      <p:ext uri="{BB962C8B-B14F-4D97-AF65-F5344CB8AC3E}">
        <p14:creationId xmlns:p14="http://schemas.microsoft.com/office/powerpoint/2010/main" val="4052743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1051" y="1229096"/>
            <a:ext cx="9239242" cy="388696"/>
          </a:xfrm>
          <a:prstGeom prst="rect">
            <a:avLst/>
          </a:prstGeom>
        </p:spPr>
        <p:txBody>
          <a:bodyPr wrap="square">
            <a:spAutoFit/>
          </a:bodyPr>
          <a:lstStyle/>
          <a:p>
            <a:pPr lvl="0">
              <a:lnSpc>
                <a:spcPct val="107000"/>
              </a:lnSpc>
              <a:spcAft>
                <a:spcPts val="0"/>
              </a:spcAft>
              <a:tabLst>
                <a:tab pos="457200" algn="l"/>
              </a:tabLst>
            </a:pP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Choose the desired value from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Local Body Type</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dropdown list</a:t>
            </a:r>
            <a:endParaRPr lang="en-IN"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7" name="Picture 6">
            <a:extLst>
              <a:ext uri="{FF2B5EF4-FFF2-40B4-BE49-F238E27FC236}">
                <a16:creationId xmlns:a16="http://schemas.microsoft.com/office/drawing/2014/main" id="{6519F42E-1B9D-454A-947B-186985937E4D}"/>
              </a:ext>
            </a:extLst>
          </p:cNvPr>
          <p:cNvPicPr/>
          <p:nvPr/>
        </p:nvPicPr>
        <p:blipFill>
          <a:blip r:embed="rId3"/>
          <a:stretch>
            <a:fillRect/>
          </a:stretch>
        </p:blipFill>
        <p:spPr>
          <a:xfrm>
            <a:off x="876300" y="1888489"/>
            <a:ext cx="9143993" cy="4681643"/>
          </a:xfrm>
          <a:prstGeom prst="rect">
            <a:avLst/>
          </a:prstGeom>
        </p:spPr>
      </p:pic>
    </p:spTree>
    <p:extLst>
      <p:ext uri="{BB962C8B-B14F-4D97-AF65-F5344CB8AC3E}">
        <p14:creationId xmlns:p14="http://schemas.microsoft.com/office/powerpoint/2010/main" val="1090435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1051" y="1229096"/>
            <a:ext cx="9239242"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Enter the name of the implementing agency in the '</a:t>
            </a:r>
            <a:r>
              <a:rPr lang="en-IN" b="1" dirty="0">
                <a:latin typeface="Times New Roman" panose="02020603050405020304" pitchFamily="18" charset="0"/>
                <a:cs typeface="Times New Roman" panose="02020603050405020304" pitchFamily="18" charset="0"/>
              </a:rPr>
              <a:t>Implementing Agency Name</a:t>
            </a:r>
            <a:r>
              <a:rPr lang="en-IN" dirty="0">
                <a:latin typeface="Times New Roman" panose="02020603050405020304" pitchFamily="18" charset="0"/>
                <a:cs typeface="Times New Roman" panose="02020603050405020304" pitchFamily="18" charset="0"/>
              </a:rPr>
              <a:t>' text box.</a:t>
            </a:r>
          </a:p>
        </p:txBody>
      </p:sp>
      <p:pic>
        <p:nvPicPr>
          <p:cNvPr id="6" name="Picture 5">
            <a:extLst>
              <a:ext uri="{FF2B5EF4-FFF2-40B4-BE49-F238E27FC236}">
                <a16:creationId xmlns:a16="http://schemas.microsoft.com/office/drawing/2014/main" id="{726102AE-2A4B-4895-8D00-4895943EACA2}"/>
              </a:ext>
            </a:extLst>
          </p:cNvPr>
          <p:cNvPicPr/>
          <p:nvPr/>
        </p:nvPicPr>
        <p:blipFill>
          <a:blip r:embed="rId4"/>
          <a:stretch>
            <a:fillRect/>
          </a:stretch>
        </p:blipFill>
        <p:spPr>
          <a:xfrm>
            <a:off x="876300" y="1888490"/>
            <a:ext cx="8707967" cy="4861572"/>
          </a:xfrm>
          <a:prstGeom prst="rect">
            <a:avLst/>
          </a:prstGeom>
        </p:spPr>
      </p:pic>
    </p:spTree>
    <p:extLst>
      <p:ext uri="{BB962C8B-B14F-4D97-AF65-F5344CB8AC3E}">
        <p14:creationId xmlns:p14="http://schemas.microsoft.com/office/powerpoint/2010/main" val="35350090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76291" y="1276721"/>
            <a:ext cx="9144001" cy="388696"/>
          </a:xfrm>
          <a:prstGeom prst="rect">
            <a:avLst/>
          </a:prstGeom>
        </p:spPr>
        <p:txBody>
          <a:bodyPr wrap="square">
            <a:spAutoFit/>
          </a:bodyPr>
          <a:lstStyle/>
          <a:p>
            <a:pPr lvl="0">
              <a:lnSpc>
                <a:spcPct val="107000"/>
              </a:lnSpc>
              <a:spcAft>
                <a:spcPts val="0"/>
              </a:spcAft>
              <a:tabLst>
                <a:tab pos="457200" algn="l"/>
              </a:tabLst>
            </a:pP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Choose the desired value from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Application From</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dropdown list.</a:t>
            </a:r>
            <a:endParaRPr lang="en-IN"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6" name="Picture 5">
            <a:extLst>
              <a:ext uri="{FF2B5EF4-FFF2-40B4-BE49-F238E27FC236}">
                <a16:creationId xmlns:a16="http://schemas.microsoft.com/office/drawing/2014/main" id="{F71BFA4D-BEC6-4DB9-8A79-D728A52CDF46}"/>
              </a:ext>
            </a:extLst>
          </p:cNvPr>
          <p:cNvPicPr/>
          <p:nvPr/>
        </p:nvPicPr>
        <p:blipFill>
          <a:blip r:embed="rId3"/>
          <a:stretch>
            <a:fillRect/>
          </a:stretch>
        </p:blipFill>
        <p:spPr>
          <a:xfrm>
            <a:off x="1007533" y="1888490"/>
            <a:ext cx="8483600" cy="4537710"/>
          </a:xfrm>
          <a:prstGeom prst="rect">
            <a:avLst/>
          </a:prstGeom>
        </p:spPr>
      </p:pic>
    </p:spTree>
    <p:extLst>
      <p:ext uri="{BB962C8B-B14F-4D97-AF65-F5344CB8AC3E}">
        <p14:creationId xmlns:p14="http://schemas.microsoft.com/office/powerpoint/2010/main" val="243379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1143685"/>
            <a:ext cx="9144000" cy="646331"/>
          </a:xfrm>
          <a:prstGeom prst="rect">
            <a:avLst/>
          </a:prstGeom>
        </p:spPr>
        <p:txBody>
          <a:bodyPr wrap="square">
            <a:spAutoFit/>
          </a:bodyPr>
          <a:lstStyle/>
          <a:p>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Choose the desired value from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Area Category</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dropdown list as per the Layout Plan</a:t>
            </a:r>
            <a:endParaRPr lang="en-IN" dirty="0"/>
          </a:p>
        </p:txBody>
      </p:sp>
      <p:pic>
        <p:nvPicPr>
          <p:cNvPr id="7" name="Picture 6">
            <a:extLst>
              <a:ext uri="{FF2B5EF4-FFF2-40B4-BE49-F238E27FC236}">
                <a16:creationId xmlns:a16="http://schemas.microsoft.com/office/drawing/2014/main" id="{A6BA1F7F-588A-472B-B670-0A2B59CC6884}"/>
              </a:ext>
            </a:extLst>
          </p:cNvPr>
          <p:cNvPicPr/>
          <p:nvPr/>
        </p:nvPicPr>
        <p:blipFill>
          <a:blip r:embed="rId3"/>
          <a:stretch>
            <a:fillRect/>
          </a:stretch>
        </p:blipFill>
        <p:spPr>
          <a:xfrm>
            <a:off x="982133" y="1888489"/>
            <a:ext cx="9211734" cy="4673177"/>
          </a:xfrm>
          <a:prstGeom prst="rect">
            <a:avLst/>
          </a:prstGeom>
        </p:spPr>
      </p:pic>
    </p:spTree>
    <p:extLst>
      <p:ext uri="{BB962C8B-B14F-4D97-AF65-F5344CB8AC3E}">
        <p14:creationId xmlns:p14="http://schemas.microsoft.com/office/powerpoint/2010/main" val="3409876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1143685"/>
            <a:ext cx="9144000"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Choose the desired value from the '</a:t>
            </a:r>
            <a:r>
              <a:rPr lang="en-IN" b="1" dirty="0">
                <a:latin typeface="Times New Roman" panose="02020603050405020304" pitchFamily="18" charset="0"/>
                <a:cs typeface="Times New Roman" panose="02020603050405020304" pitchFamily="18" charset="0"/>
              </a:rPr>
              <a:t>Application Category</a:t>
            </a:r>
            <a:r>
              <a:rPr lang="en-IN" dirty="0">
                <a:latin typeface="Times New Roman" panose="02020603050405020304" pitchFamily="18" charset="0"/>
                <a:cs typeface="Times New Roman" panose="02020603050405020304" pitchFamily="18" charset="0"/>
              </a:rPr>
              <a:t>' dropdown list as per the Layout Plan</a:t>
            </a:r>
          </a:p>
        </p:txBody>
      </p:sp>
      <p:pic>
        <p:nvPicPr>
          <p:cNvPr id="6" name="Picture 5">
            <a:extLst>
              <a:ext uri="{FF2B5EF4-FFF2-40B4-BE49-F238E27FC236}">
                <a16:creationId xmlns:a16="http://schemas.microsoft.com/office/drawing/2014/main" id="{178A04B0-7981-4DE9-91B0-61B9B8EFC6D5}"/>
              </a:ext>
            </a:extLst>
          </p:cNvPr>
          <p:cNvPicPr/>
          <p:nvPr/>
        </p:nvPicPr>
        <p:blipFill>
          <a:blip r:embed="rId3"/>
          <a:stretch>
            <a:fillRect/>
          </a:stretch>
        </p:blipFill>
        <p:spPr>
          <a:xfrm>
            <a:off x="1058333" y="1888490"/>
            <a:ext cx="8830734" cy="4537710"/>
          </a:xfrm>
          <a:prstGeom prst="rect">
            <a:avLst/>
          </a:prstGeom>
        </p:spPr>
      </p:pic>
    </p:spTree>
    <p:extLst>
      <p:ext uri="{BB962C8B-B14F-4D97-AF65-F5344CB8AC3E}">
        <p14:creationId xmlns:p14="http://schemas.microsoft.com/office/powerpoint/2010/main" val="413653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32F66-FB0D-31B4-9111-BEC3B0C4A6DB}"/>
              </a:ext>
            </a:extLst>
          </p:cNvPr>
          <p:cNvPicPr>
            <a:picLocks noChangeAspect="1"/>
          </p:cNvPicPr>
          <p:nvPr/>
        </p:nvPicPr>
        <p:blipFill>
          <a:blip r:embed="rId2"/>
          <a:stretch>
            <a:fillRect/>
          </a:stretch>
        </p:blipFill>
        <p:spPr>
          <a:xfrm>
            <a:off x="7815044" y="3933826"/>
            <a:ext cx="4462681" cy="3721362"/>
          </a:xfrm>
          <a:prstGeom prst="rect">
            <a:avLst/>
          </a:prstGeom>
        </p:spPr>
      </p:pic>
      <p:sp>
        <p:nvSpPr>
          <p:cNvPr id="5" name="Rounded Rectangle 4">
            <a:extLst>
              <a:ext uri="{FF2B5EF4-FFF2-40B4-BE49-F238E27FC236}">
                <a16:creationId xmlns:a16="http://schemas.microsoft.com/office/drawing/2014/main" id="{2FEDC791-1210-5348-AF5D-5B6AED1C85DB}"/>
              </a:ext>
            </a:extLst>
          </p:cNvPr>
          <p:cNvSpPr/>
          <p:nvPr/>
        </p:nvSpPr>
        <p:spPr>
          <a:xfrm>
            <a:off x="1145930" y="1891320"/>
            <a:ext cx="6617677" cy="3937979"/>
          </a:xfrm>
          <a:prstGeom prst="roundRect">
            <a:avLst>
              <a:gd name="adj" fmla="val 3075"/>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6" name="Shape 47654">
            <a:extLst>
              <a:ext uri="{FF2B5EF4-FFF2-40B4-BE49-F238E27FC236}">
                <a16:creationId xmlns:a16="http://schemas.microsoft.com/office/drawing/2014/main" id="{E7EDCB58-19BF-114E-B811-1D8FF0C1A0AE}"/>
              </a:ext>
            </a:extLst>
          </p:cNvPr>
          <p:cNvSpPr/>
          <p:nvPr/>
        </p:nvSpPr>
        <p:spPr>
          <a:xfrm>
            <a:off x="838200" y="1653930"/>
            <a:ext cx="5545015" cy="607831"/>
          </a:xfrm>
          <a:prstGeom prst="rect">
            <a:avLst/>
          </a:prstGeom>
          <a:solidFill>
            <a:schemeClr val="accent1"/>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7" name="Subtitle 2">
            <a:extLst>
              <a:ext uri="{FF2B5EF4-FFF2-40B4-BE49-F238E27FC236}">
                <a16:creationId xmlns:a16="http://schemas.microsoft.com/office/drawing/2014/main" id="{F0401540-9A50-8A47-B1FE-0CBD1803655E}"/>
              </a:ext>
            </a:extLst>
          </p:cNvPr>
          <p:cNvSpPr txBox="1">
            <a:spLocks/>
          </p:cNvSpPr>
          <p:nvPr/>
        </p:nvSpPr>
        <p:spPr>
          <a:xfrm>
            <a:off x="641834" y="1580238"/>
            <a:ext cx="5692409" cy="541174"/>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500"/>
              </a:lnSpc>
            </a:pPr>
            <a:r>
              <a:rPr lang="en-US" sz="14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Pre-</a:t>
            </a:r>
            <a:r>
              <a:rPr lang="en-IN" sz="14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requisites</a:t>
            </a:r>
            <a:r>
              <a:rPr lang="en-US" sz="14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 Registered Applicant and Consultant in the ALPASS Portal </a:t>
            </a:r>
          </a:p>
        </p:txBody>
      </p:sp>
      <p:sp>
        <p:nvSpPr>
          <p:cNvPr id="8" name="Pentagon 7">
            <a:extLst>
              <a:ext uri="{FF2B5EF4-FFF2-40B4-BE49-F238E27FC236}">
                <a16:creationId xmlns:a16="http://schemas.microsoft.com/office/drawing/2014/main" id="{F736D7D3-5A45-AD41-A78F-67A23F109F7E}"/>
              </a:ext>
            </a:extLst>
          </p:cNvPr>
          <p:cNvSpPr/>
          <p:nvPr/>
        </p:nvSpPr>
        <p:spPr>
          <a:xfrm>
            <a:off x="6385681" y="1650309"/>
            <a:ext cx="1386724" cy="611452"/>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9" name="Shape 47653">
            <a:extLst>
              <a:ext uri="{FF2B5EF4-FFF2-40B4-BE49-F238E27FC236}">
                <a16:creationId xmlns:a16="http://schemas.microsoft.com/office/drawing/2014/main" id="{B8AD9C4A-6194-FA48-B7B2-63C16329867E}"/>
              </a:ext>
            </a:extLst>
          </p:cNvPr>
          <p:cNvSpPr/>
          <p:nvPr/>
        </p:nvSpPr>
        <p:spPr>
          <a:xfrm rot="10800000">
            <a:off x="838200" y="2270878"/>
            <a:ext cx="550985" cy="1382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lumMod val="7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0" name="Shape 47654">
            <a:extLst>
              <a:ext uri="{FF2B5EF4-FFF2-40B4-BE49-F238E27FC236}">
                <a16:creationId xmlns:a16="http://schemas.microsoft.com/office/drawing/2014/main" id="{CCB16940-8576-8F44-B16D-026FB35F4520}"/>
              </a:ext>
            </a:extLst>
          </p:cNvPr>
          <p:cNvSpPr/>
          <p:nvPr/>
        </p:nvSpPr>
        <p:spPr>
          <a:xfrm>
            <a:off x="838201" y="2414521"/>
            <a:ext cx="5545014" cy="554228"/>
          </a:xfrm>
          <a:prstGeom prst="rect">
            <a:avLst/>
          </a:prstGeom>
          <a:solidFill>
            <a:schemeClr val="accent2"/>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1" name="Pentagon 10">
            <a:extLst>
              <a:ext uri="{FF2B5EF4-FFF2-40B4-BE49-F238E27FC236}">
                <a16:creationId xmlns:a16="http://schemas.microsoft.com/office/drawing/2014/main" id="{A0FADC5E-A4A0-2548-8979-F9915EA90481}"/>
              </a:ext>
            </a:extLst>
          </p:cNvPr>
          <p:cNvSpPr/>
          <p:nvPr/>
        </p:nvSpPr>
        <p:spPr>
          <a:xfrm>
            <a:off x="6374426" y="2417229"/>
            <a:ext cx="1389181" cy="551519"/>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2" name="Shape 47653">
            <a:extLst>
              <a:ext uri="{FF2B5EF4-FFF2-40B4-BE49-F238E27FC236}">
                <a16:creationId xmlns:a16="http://schemas.microsoft.com/office/drawing/2014/main" id="{AFC170F0-305F-9343-AF22-D6973ED0C3FA}"/>
              </a:ext>
            </a:extLst>
          </p:cNvPr>
          <p:cNvSpPr/>
          <p:nvPr/>
        </p:nvSpPr>
        <p:spPr>
          <a:xfrm rot="10800000">
            <a:off x="829843" y="2972037"/>
            <a:ext cx="568134" cy="2107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2">
              <a:lumMod val="7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3" name="Subtitle 2">
            <a:extLst>
              <a:ext uri="{FF2B5EF4-FFF2-40B4-BE49-F238E27FC236}">
                <a16:creationId xmlns:a16="http://schemas.microsoft.com/office/drawing/2014/main" id="{F0401540-9A50-8A47-B1FE-0CBD1803655E}"/>
              </a:ext>
            </a:extLst>
          </p:cNvPr>
          <p:cNvSpPr txBox="1">
            <a:spLocks/>
          </p:cNvSpPr>
          <p:nvPr/>
        </p:nvSpPr>
        <p:spPr>
          <a:xfrm>
            <a:off x="786764" y="2365694"/>
            <a:ext cx="5536225" cy="541174"/>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500"/>
              </a:lnSpc>
            </a:pPr>
            <a:r>
              <a:rPr lang="en-US" sz="14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Login with the valid consultant and providing reference of the Applicant</a:t>
            </a:r>
          </a:p>
        </p:txBody>
      </p:sp>
      <p:sp>
        <p:nvSpPr>
          <p:cNvPr id="14" name="Shape 47654">
            <a:extLst>
              <a:ext uri="{FF2B5EF4-FFF2-40B4-BE49-F238E27FC236}">
                <a16:creationId xmlns:a16="http://schemas.microsoft.com/office/drawing/2014/main" id="{3313CD05-274A-0B48-B185-ED85561151C4}"/>
              </a:ext>
            </a:extLst>
          </p:cNvPr>
          <p:cNvSpPr/>
          <p:nvPr/>
        </p:nvSpPr>
        <p:spPr>
          <a:xfrm>
            <a:off x="829843" y="3264579"/>
            <a:ext cx="5553372" cy="567215"/>
          </a:xfrm>
          <a:prstGeom prst="rect">
            <a:avLst/>
          </a:prstGeom>
          <a:solidFill>
            <a:schemeClr val="accent3"/>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5" name="Pentagon 14">
            <a:extLst>
              <a:ext uri="{FF2B5EF4-FFF2-40B4-BE49-F238E27FC236}">
                <a16:creationId xmlns:a16="http://schemas.microsoft.com/office/drawing/2014/main" id="{5463E8E9-6D6E-DD4C-A2EB-FDD648ADD85D}"/>
              </a:ext>
            </a:extLst>
          </p:cNvPr>
          <p:cNvSpPr/>
          <p:nvPr/>
        </p:nvSpPr>
        <p:spPr>
          <a:xfrm>
            <a:off x="6383215" y="3264578"/>
            <a:ext cx="1380392" cy="567215"/>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6" name="Shape 47653">
            <a:extLst>
              <a:ext uri="{FF2B5EF4-FFF2-40B4-BE49-F238E27FC236}">
                <a16:creationId xmlns:a16="http://schemas.microsoft.com/office/drawing/2014/main" id="{E0633C8D-9324-5041-8382-5C8C7201EDF0}"/>
              </a:ext>
            </a:extLst>
          </p:cNvPr>
          <p:cNvSpPr/>
          <p:nvPr/>
        </p:nvSpPr>
        <p:spPr>
          <a:xfrm rot="10800000">
            <a:off x="829843" y="3834198"/>
            <a:ext cx="559342" cy="2542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lumMod val="7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7" name="Subtitle 2">
            <a:extLst>
              <a:ext uri="{FF2B5EF4-FFF2-40B4-BE49-F238E27FC236}">
                <a16:creationId xmlns:a16="http://schemas.microsoft.com/office/drawing/2014/main" id="{F0401540-9A50-8A47-B1FE-0CBD1803655E}"/>
              </a:ext>
            </a:extLst>
          </p:cNvPr>
          <p:cNvSpPr txBox="1">
            <a:spLocks/>
          </p:cNvSpPr>
          <p:nvPr/>
        </p:nvSpPr>
        <p:spPr>
          <a:xfrm>
            <a:off x="838200" y="3269264"/>
            <a:ext cx="5703277" cy="52322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Filling Basic information of the Layout Application and generating Application Number</a:t>
            </a:r>
          </a:p>
        </p:txBody>
      </p:sp>
      <p:sp>
        <p:nvSpPr>
          <p:cNvPr id="18" name="Shape 47654">
            <a:extLst>
              <a:ext uri="{FF2B5EF4-FFF2-40B4-BE49-F238E27FC236}">
                <a16:creationId xmlns:a16="http://schemas.microsoft.com/office/drawing/2014/main" id="{3AE9532C-B71B-0240-B2E1-F0DEB247A790}"/>
              </a:ext>
            </a:extLst>
          </p:cNvPr>
          <p:cNvSpPr/>
          <p:nvPr/>
        </p:nvSpPr>
        <p:spPr>
          <a:xfrm>
            <a:off x="838200" y="4192359"/>
            <a:ext cx="5545016" cy="565453"/>
          </a:xfrm>
          <a:prstGeom prst="rect">
            <a:avLst/>
          </a:prstGeom>
          <a:solidFill>
            <a:schemeClr val="accent4"/>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19" name="Pentagon 18">
            <a:extLst>
              <a:ext uri="{FF2B5EF4-FFF2-40B4-BE49-F238E27FC236}">
                <a16:creationId xmlns:a16="http://schemas.microsoft.com/office/drawing/2014/main" id="{3AA29257-C5CA-5043-AEC1-3046F019707B}"/>
              </a:ext>
            </a:extLst>
          </p:cNvPr>
          <p:cNvSpPr/>
          <p:nvPr/>
        </p:nvSpPr>
        <p:spPr>
          <a:xfrm>
            <a:off x="6383216" y="4189954"/>
            <a:ext cx="1389190" cy="56785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0" name="Subtitle 2">
            <a:extLst>
              <a:ext uri="{FF2B5EF4-FFF2-40B4-BE49-F238E27FC236}">
                <a16:creationId xmlns:a16="http://schemas.microsoft.com/office/drawing/2014/main" id="{F0401540-9A50-8A47-B1FE-0CBD1803655E}"/>
              </a:ext>
            </a:extLst>
          </p:cNvPr>
          <p:cNvSpPr txBox="1">
            <a:spLocks/>
          </p:cNvSpPr>
          <p:nvPr/>
        </p:nvSpPr>
        <p:spPr>
          <a:xfrm>
            <a:off x="876300" y="4177800"/>
            <a:ext cx="5558353" cy="52322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Submission of Mandatory Documents and Shape file of the Layout, Location and </a:t>
            </a:r>
            <a:r>
              <a:rPr lang="en-US" sz="1400" dirty="0" err="1">
                <a:solidFill>
                  <a:schemeClr val="bg1"/>
                </a:solidFill>
                <a:latin typeface="Times New Roman" panose="02020603050405020304" pitchFamily="18" charset="0"/>
                <a:ea typeface="Lato" panose="020F0502020204030203" pitchFamily="34" charset="0"/>
                <a:cs typeface="Times New Roman" panose="02020603050405020304" pitchFamily="18" charset="0"/>
              </a:rPr>
              <a:t>Khasra</a:t>
            </a:r>
            <a:r>
              <a:rPr lang="en-US" sz="14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 Plan</a:t>
            </a:r>
          </a:p>
        </p:txBody>
      </p:sp>
      <p:sp>
        <p:nvSpPr>
          <p:cNvPr id="21" name="Shape 47654">
            <a:extLst>
              <a:ext uri="{FF2B5EF4-FFF2-40B4-BE49-F238E27FC236}">
                <a16:creationId xmlns:a16="http://schemas.microsoft.com/office/drawing/2014/main" id="{2731B2F5-D91A-2A4E-A3E3-D18395914203}"/>
              </a:ext>
            </a:extLst>
          </p:cNvPr>
          <p:cNvSpPr/>
          <p:nvPr/>
        </p:nvSpPr>
        <p:spPr>
          <a:xfrm flipV="1">
            <a:off x="838200" y="5129483"/>
            <a:ext cx="5545015" cy="551518"/>
          </a:xfrm>
          <a:prstGeom prst="rect">
            <a:avLst/>
          </a:prstGeom>
          <a:solidFill>
            <a:schemeClr val="accent5"/>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22" name="Shape 47653">
            <a:extLst>
              <a:ext uri="{FF2B5EF4-FFF2-40B4-BE49-F238E27FC236}">
                <a16:creationId xmlns:a16="http://schemas.microsoft.com/office/drawing/2014/main" id="{4C982319-3B52-E94A-A801-FFE157D72208}"/>
              </a:ext>
            </a:extLst>
          </p:cNvPr>
          <p:cNvSpPr/>
          <p:nvPr/>
        </p:nvSpPr>
        <p:spPr>
          <a:xfrm rot="10800000">
            <a:off x="827353" y="4756817"/>
            <a:ext cx="570623" cy="240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4">
              <a:lumMod val="7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sp>
        <p:nvSpPr>
          <p:cNvPr id="23" name="Pentagon 22">
            <a:extLst>
              <a:ext uri="{FF2B5EF4-FFF2-40B4-BE49-F238E27FC236}">
                <a16:creationId xmlns:a16="http://schemas.microsoft.com/office/drawing/2014/main" id="{3A1784C6-AAC9-844C-85B4-871D14CA5306}"/>
              </a:ext>
            </a:extLst>
          </p:cNvPr>
          <p:cNvSpPr/>
          <p:nvPr/>
        </p:nvSpPr>
        <p:spPr>
          <a:xfrm>
            <a:off x="6383215" y="5128847"/>
            <a:ext cx="1371593" cy="552154"/>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4" name="Subtitle 2">
            <a:extLst>
              <a:ext uri="{FF2B5EF4-FFF2-40B4-BE49-F238E27FC236}">
                <a16:creationId xmlns:a16="http://schemas.microsoft.com/office/drawing/2014/main" id="{F0401540-9A50-8A47-B1FE-0CBD1803655E}"/>
              </a:ext>
            </a:extLst>
          </p:cNvPr>
          <p:cNvSpPr txBox="1">
            <a:spLocks/>
          </p:cNvSpPr>
          <p:nvPr/>
        </p:nvSpPr>
        <p:spPr>
          <a:xfrm>
            <a:off x="876300" y="5130301"/>
            <a:ext cx="5549553" cy="52322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400" dirty="0">
                <a:solidFill>
                  <a:schemeClr val="bg1"/>
                </a:solidFill>
                <a:latin typeface="Times New Roman" panose="02020603050405020304" pitchFamily="18" charset="0"/>
                <a:ea typeface="Lato" panose="020F0502020204030203" pitchFamily="34" charset="0"/>
                <a:cs typeface="Times New Roman" panose="02020603050405020304" pitchFamily="18" charset="0"/>
              </a:rPr>
              <a:t>Providing Applicant’s consent via Mobile OTP and forwarding Application to Department</a:t>
            </a:r>
          </a:p>
        </p:txBody>
      </p:sp>
      <p:sp>
        <p:nvSpPr>
          <p:cNvPr id="25" name="Shape 47653">
            <a:extLst>
              <a:ext uri="{FF2B5EF4-FFF2-40B4-BE49-F238E27FC236}">
                <a16:creationId xmlns:a16="http://schemas.microsoft.com/office/drawing/2014/main" id="{61A08B9D-5BCA-054C-8EA6-4EEC58E11F20}"/>
              </a:ext>
            </a:extLst>
          </p:cNvPr>
          <p:cNvSpPr/>
          <p:nvPr/>
        </p:nvSpPr>
        <p:spPr>
          <a:xfrm rot="10800000">
            <a:off x="823557" y="5671715"/>
            <a:ext cx="574419" cy="2779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5">
              <a:lumMod val="75000"/>
            </a:schemeClr>
          </a:solidFill>
          <a:ln w="12700" cap="flat">
            <a:noFill/>
            <a:miter lim="400000"/>
          </a:ln>
          <a:effectLst/>
        </p:spPr>
        <p:txBody>
          <a:bodyPr wrap="square" lIns="0" tIns="0" rIns="0" bIns="0" numCol="1" anchor="t">
            <a:noAutofit/>
          </a:bodyPr>
          <a:lstStyle/>
          <a:p>
            <a:endParaRPr sz="5063" dirty="0">
              <a:latin typeface="Lato Light" panose="020F0502020204030203" pitchFamily="34" charset="0"/>
            </a:endParaRPr>
          </a:p>
        </p:txBody>
      </p:sp>
      <p:pic>
        <p:nvPicPr>
          <p:cNvPr id="26"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26"/>
          <p:cNvSpPr>
            <a:spLocks noGrp="1"/>
          </p:cNvSpPr>
          <p:nvPr>
            <p:ph type="title"/>
          </p:nvPr>
        </p:nvSpPr>
        <p:spPr>
          <a:xfrm>
            <a:off x="823557" y="1227990"/>
            <a:ext cx="5035062" cy="586950"/>
          </a:xfrm>
        </p:spPr>
        <p:txBody>
          <a:bodyPr>
            <a:normAutofit fontScale="90000"/>
          </a:bodyPr>
          <a:lstStyle/>
          <a:p>
            <a:r>
              <a:rPr lang="en-IN" sz="2800" dirty="0">
                <a:latin typeface="Times New Roman" panose="02020603050405020304" pitchFamily="18" charset="0"/>
                <a:ea typeface="Calibri" panose="020F0502020204030204" pitchFamily="34" charset="0"/>
                <a:cs typeface="Times New Roman" panose="02020603050405020304" pitchFamily="18" charset="0"/>
              </a:rPr>
              <a:t>Brief process flow of Section 28</a:t>
            </a:r>
            <a:br>
              <a:rPr lang="en-IN" dirty="0">
                <a:latin typeface="Times New Roman" panose="02020603050405020304" pitchFamily="18" charset="0"/>
                <a:ea typeface="Calibri" panose="020F0502020204030204" pitchFamily="34" charset="0"/>
                <a:cs typeface="Times New Roman" panose="02020603050405020304" pitchFamily="18" charset="0"/>
              </a:rPr>
            </a:br>
            <a:endParaRPr lang="en-IN" dirty="0"/>
          </a:p>
        </p:txBody>
      </p:sp>
    </p:spTree>
    <p:extLst>
      <p:ext uri="{BB962C8B-B14F-4D97-AF65-F5344CB8AC3E}">
        <p14:creationId xmlns:p14="http://schemas.microsoft.com/office/powerpoint/2010/main" val="1061028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1143685"/>
            <a:ext cx="9144000"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Choose the desired category from the '</a:t>
            </a:r>
            <a:r>
              <a:rPr lang="en-IN" b="1" dirty="0">
                <a:latin typeface="Times New Roman" panose="02020603050405020304" pitchFamily="18" charset="0"/>
                <a:cs typeface="Times New Roman" panose="02020603050405020304" pitchFamily="18" charset="0"/>
              </a:rPr>
              <a:t>Urban/Rural'</a:t>
            </a:r>
            <a:r>
              <a:rPr lang="en-IN" dirty="0">
                <a:latin typeface="Times New Roman" panose="02020603050405020304" pitchFamily="18" charset="0"/>
                <a:cs typeface="Times New Roman" panose="02020603050405020304" pitchFamily="18" charset="0"/>
              </a:rPr>
              <a:t> dropdown list. Required EWS/LIG would be calculated on the basis of this value</a:t>
            </a:r>
          </a:p>
        </p:txBody>
      </p:sp>
      <p:pic>
        <p:nvPicPr>
          <p:cNvPr id="7" name="Picture 6">
            <a:extLst>
              <a:ext uri="{FF2B5EF4-FFF2-40B4-BE49-F238E27FC236}">
                <a16:creationId xmlns:a16="http://schemas.microsoft.com/office/drawing/2014/main" id="{1BE46582-455B-4004-B963-E2D09199AD70}"/>
              </a:ext>
            </a:extLst>
          </p:cNvPr>
          <p:cNvPicPr/>
          <p:nvPr/>
        </p:nvPicPr>
        <p:blipFill>
          <a:blip r:embed="rId3"/>
          <a:stretch>
            <a:fillRect/>
          </a:stretch>
        </p:blipFill>
        <p:spPr>
          <a:xfrm>
            <a:off x="965200" y="1888490"/>
            <a:ext cx="9055091" cy="4664710"/>
          </a:xfrm>
          <a:prstGeom prst="rect">
            <a:avLst/>
          </a:prstGeom>
        </p:spPr>
      </p:pic>
    </p:spTree>
    <p:extLst>
      <p:ext uri="{BB962C8B-B14F-4D97-AF65-F5344CB8AC3E}">
        <p14:creationId xmlns:p14="http://schemas.microsoft.com/office/powerpoint/2010/main" val="2622555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1143685"/>
            <a:ext cx="9144000"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Choose the desired value for the EWS/LIG from the '</a:t>
            </a:r>
            <a:r>
              <a:rPr lang="en-IN" b="1" dirty="0">
                <a:latin typeface="Times New Roman" panose="02020603050405020304" pitchFamily="18" charset="0"/>
                <a:cs typeface="Times New Roman" panose="02020603050405020304" pitchFamily="18" charset="0"/>
              </a:rPr>
              <a:t>Provision of Informal Sector</a:t>
            </a:r>
            <a:r>
              <a:rPr lang="en-IN" dirty="0">
                <a:latin typeface="Times New Roman" panose="02020603050405020304" pitchFamily="18" charset="0"/>
                <a:cs typeface="Times New Roman" panose="02020603050405020304" pitchFamily="18" charset="0"/>
              </a:rPr>
              <a:t>' dropdown list</a:t>
            </a:r>
          </a:p>
        </p:txBody>
      </p:sp>
      <p:pic>
        <p:nvPicPr>
          <p:cNvPr id="6" name="Picture 5">
            <a:extLst>
              <a:ext uri="{FF2B5EF4-FFF2-40B4-BE49-F238E27FC236}">
                <a16:creationId xmlns:a16="http://schemas.microsoft.com/office/drawing/2014/main" id="{CAA9C68E-FBF5-48D7-B179-F5679BC83BDF}"/>
              </a:ext>
            </a:extLst>
          </p:cNvPr>
          <p:cNvPicPr/>
          <p:nvPr/>
        </p:nvPicPr>
        <p:blipFill>
          <a:blip r:embed="rId3"/>
          <a:stretch>
            <a:fillRect/>
          </a:stretch>
        </p:blipFill>
        <p:spPr>
          <a:xfrm>
            <a:off x="876291" y="1888490"/>
            <a:ext cx="9012776" cy="4639310"/>
          </a:xfrm>
          <a:prstGeom prst="rect">
            <a:avLst/>
          </a:prstGeom>
        </p:spPr>
      </p:pic>
    </p:spTree>
    <p:extLst>
      <p:ext uri="{BB962C8B-B14F-4D97-AF65-F5344CB8AC3E}">
        <p14:creationId xmlns:p14="http://schemas.microsoft.com/office/powerpoint/2010/main" val="3113511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1143685"/>
            <a:ext cx="9144000" cy="646331"/>
          </a:xfrm>
          <a:prstGeom prst="rect">
            <a:avLst/>
          </a:prstGeom>
        </p:spPr>
        <p:txBody>
          <a:bodyPr wrap="square">
            <a:spAutoFit/>
          </a:bodyPr>
          <a:lstStyle/>
          <a:p>
            <a:pPr lvl="0"/>
            <a:r>
              <a:rPr lang="en-IN" b="1" dirty="0">
                <a:latin typeface="Times New Roman" panose="02020603050405020304" pitchFamily="18" charset="0"/>
                <a:cs typeface="Times New Roman" panose="02020603050405020304" pitchFamily="18" charset="0"/>
              </a:rPr>
              <a:t>'Remark' </a:t>
            </a:r>
            <a:r>
              <a:rPr lang="en-IN" dirty="0">
                <a:latin typeface="Times New Roman" panose="02020603050405020304" pitchFamily="18" charset="0"/>
                <a:cs typeface="Times New Roman" panose="02020603050405020304" pitchFamily="18" charset="0"/>
              </a:rPr>
              <a:t>is a non-mandatory field in which text can be written or the field can be left blank as required</a:t>
            </a:r>
          </a:p>
        </p:txBody>
      </p:sp>
      <p:pic>
        <p:nvPicPr>
          <p:cNvPr id="7" name="Picture 6">
            <a:extLst>
              <a:ext uri="{FF2B5EF4-FFF2-40B4-BE49-F238E27FC236}">
                <a16:creationId xmlns:a16="http://schemas.microsoft.com/office/drawing/2014/main" id="{E80E9511-1720-44ED-B9C5-9CF1C1566305}"/>
              </a:ext>
            </a:extLst>
          </p:cNvPr>
          <p:cNvPicPr/>
          <p:nvPr/>
        </p:nvPicPr>
        <p:blipFill>
          <a:blip r:embed="rId3"/>
          <a:stretch>
            <a:fillRect/>
          </a:stretch>
        </p:blipFill>
        <p:spPr>
          <a:xfrm>
            <a:off x="876291" y="1888490"/>
            <a:ext cx="8987376" cy="4563110"/>
          </a:xfrm>
          <a:prstGeom prst="rect">
            <a:avLst/>
          </a:prstGeom>
        </p:spPr>
      </p:pic>
    </p:spTree>
    <p:extLst>
      <p:ext uri="{BB962C8B-B14F-4D97-AF65-F5344CB8AC3E}">
        <p14:creationId xmlns:p14="http://schemas.microsoft.com/office/powerpoint/2010/main" val="184287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1143685"/>
            <a:ext cx="9144000"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Choose District of the Planning Area from '</a:t>
            </a:r>
            <a:r>
              <a:rPr lang="en-IN" b="1" dirty="0">
                <a:latin typeface="Times New Roman" panose="02020603050405020304" pitchFamily="18" charset="0"/>
                <a:cs typeface="Times New Roman" panose="02020603050405020304" pitchFamily="18" charset="0"/>
              </a:rPr>
              <a:t>District</a:t>
            </a:r>
            <a:r>
              <a:rPr lang="en-IN" dirty="0">
                <a:latin typeface="Times New Roman" panose="02020603050405020304" pitchFamily="18" charset="0"/>
                <a:cs typeface="Times New Roman" panose="02020603050405020304" pitchFamily="18" charset="0"/>
              </a:rPr>
              <a:t>' dropdown as per the Layout Plan.</a:t>
            </a:r>
          </a:p>
        </p:txBody>
      </p:sp>
      <p:pic>
        <p:nvPicPr>
          <p:cNvPr id="6" name="Picture 5">
            <a:extLst>
              <a:ext uri="{FF2B5EF4-FFF2-40B4-BE49-F238E27FC236}">
                <a16:creationId xmlns:a16="http://schemas.microsoft.com/office/drawing/2014/main" id="{D81D4C0E-D58B-4F9D-967B-A4CA13E37EC1}"/>
              </a:ext>
            </a:extLst>
          </p:cNvPr>
          <p:cNvPicPr/>
          <p:nvPr/>
        </p:nvPicPr>
        <p:blipFill>
          <a:blip r:embed="rId3"/>
          <a:stretch>
            <a:fillRect/>
          </a:stretch>
        </p:blipFill>
        <p:spPr>
          <a:xfrm>
            <a:off x="876291" y="1888489"/>
            <a:ext cx="8360842" cy="4580043"/>
          </a:xfrm>
          <a:prstGeom prst="rect">
            <a:avLst/>
          </a:prstGeom>
        </p:spPr>
      </p:pic>
    </p:spTree>
    <p:extLst>
      <p:ext uri="{BB962C8B-B14F-4D97-AF65-F5344CB8AC3E}">
        <p14:creationId xmlns:p14="http://schemas.microsoft.com/office/powerpoint/2010/main" val="4292471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1143685"/>
            <a:ext cx="9144000"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Select desired value from the '</a:t>
            </a:r>
            <a:r>
              <a:rPr lang="en-IN" b="1" dirty="0">
                <a:latin typeface="Times New Roman" panose="02020603050405020304" pitchFamily="18" charset="0"/>
                <a:cs typeface="Times New Roman" panose="02020603050405020304" pitchFamily="18" charset="0"/>
              </a:rPr>
              <a:t>Tehsil</a:t>
            </a:r>
            <a:r>
              <a:rPr lang="en-IN" dirty="0">
                <a:latin typeface="Times New Roman" panose="02020603050405020304" pitchFamily="18" charset="0"/>
                <a:cs typeface="Times New Roman" panose="02020603050405020304" pitchFamily="18" charset="0"/>
              </a:rPr>
              <a:t>' dropdown as per the Layout Plan</a:t>
            </a:r>
          </a:p>
        </p:txBody>
      </p:sp>
      <p:pic>
        <p:nvPicPr>
          <p:cNvPr id="7" name="Picture 6">
            <a:extLst>
              <a:ext uri="{FF2B5EF4-FFF2-40B4-BE49-F238E27FC236}">
                <a16:creationId xmlns:a16="http://schemas.microsoft.com/office/drawing/2014/main" id="{23C9140D-E5A7-4BC3-9F86-9AA9DFCF2A75}"/>
              </a:ext>
            </a:extLst>
          </p:cNvPr>
          <p:cNvPicPr/>
          <p:nvPr/>
        </p:nvPicPr>
        <p:blipFill>
          <a:blip r:embed="rId3"/>
          <a:stretch>
            <a:fillRect/>
          </a:stretch>
        </p:blipFill>
        <p:spPr>
          <a:xfrm>
            <a:off x="876290" y="1888489"/>
            <a:ext cx="8496309" cy="4698577"/>
          </a:xfrm>
          <a:prstGeom prst="rect">
            <a:avLst/>
          </a:prstGeom>
        </p:spPr>
      </p:pic>
    </p:spTree>
    <p:extLst>
      <p:ext uri="{BB962C8B-B14F-4D97-AF65-F5344CB8AC3E}">
        <p14:creationId xmlns:p14="http://schemas.microsoft.com/office/powerpoint/2010/main" val="1901753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1143685"/>
            <a:ext cx="9144000"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Select desired value from the '</a:t>
            </a:r>
            <a:r>
              <a:rPr lang="en-IN" b="1" dirty="0">
                <a:latin typeface="Times New Roman" panose="02020603050405020304" pitchFamily="18" charset="0"/>
                <a:cs typeface="Times New Roman" panose="02020603050405020304" pitchFamily="18" charset="0"/>
              </a:rPr>
              <a:t>Village</a:t>
            </a:r>
            <a:r>
              <a:rPr lang="en-IN" dirty="0">
                <a:latin typeface="Times New Roman" panose="02020603050405020304" pitchFamily="18" charset="0"/>
                <a:cs typeface="Times New Roman" panose="02020603050405020304" pitchFamily="18" charset="0"/>
              </a:rPr>
              <a:t>' dropdown as per the Layout Plan</a:t>
            </a:r>
          </a:p>
        </p:txBody>
      </p:sp>
      <p:pic>
        <p:nvPicPr>
          <p:cNvPr id="6" name="Picture 5">
            <a:extLst>
              <a:ext uri="{FF2B5EF4-FFF2-40B4-BE49-F238E27FC236}">
                <a16:creationId xmlns:a16="http://schemas.microsoft.com/office/drawing/2014/main" id="{738EF704-C620-4006-AFE6-2442C7CD33A4}"/>
              </a:ext>
            </a:extLst>
          </p:cNvPr>
          <p:cNvPicPr/>
          <p:nvPr/>
        </p:nvPicPr>
        <p:blipFill>
          <a:blip r:embed="rId3"/>
          <a:stretch>
            <a:fillRect/>
          </a:stretch>
        </p:blipFill>
        <p:spPr>
          <a:xfrm>
            <a:off x="876290" y="1888490"/>
            <a:ext cx="8623309" cy="4639310"/>
          </a:xfrm>
          <a:prstGeom prst="rect">
            <a:avLst/>
          </a:prstGeom>
        </p:spPr>
      </p:pic>
    </p:spTree>
    <p:extLst>
      <p:ext uri="{BB962C8B-B14F-4D97-AF65-F5344CB8AC3E}">
        <p14:creationId xmlns:p14="http://schemas.microsoft.com/office/powerpoint/2010/main" val="3360650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1143685"/>
            <a:ext cx="9144000"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Select desired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number from the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Number' dropdown as per the Layout Plan</a:t>
            </a:r>
          </a:p>
        </p:txBody>
      </p:sp>
      <p:pic>
        <p:nvPicPr>
          <p:cNvPr id="7" name="Picture 6">
            <a:extLst>
              <a:ext uri="{FF2B5EF4-FFF2-40B4-BE49-F238E27FC236}">
                <a16:creationId xmlns:a16="http://schemas.microsoft.com/office/drawing/2014/main" id="{844AA5F2-9E4B-4871-8143-C8AB5D02CBF5}"/>
              </a:ext>
            </a:extLst>
          </p:cNvPr>
          <p:cNvPicPr/>
          <p:nvPr/>
        </p:nvPicPr>
        <p:blipFill>
          <a:blip r:embed="rId3"/>
          <a:stretch>
            <a:fillRect/>
          </a:stretch>
        </p:blipFill>
        <p:spPr>
          <a:xfrm>
            <a:off x="876291" y="1704627"/>
            <a:ext cx="8860376" cy="4806240"/>
          </a:xfrm>
          <a:prstGeom prst="rect">
            <a:avLst/>
          </a:prstGeom>
        </p:spPr>
      </p:pic>
    </p:spTree>
    <p:extLst>
      <p:ext uri="{BB962C8B-B14F-4D97-AF65-F5344CB8AC3E}">
        <p14:creationId xmlns:p14="http://schemas.microsoft.com/office/powerpoint/2010/main" val="3973147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886510"/>
            <a:ext cx="9144000"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Values of the 'Geometrical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Area (Hectare)' and '</a:t>
            </a:r>
            <a:r>
              <a:rPr lang="en-IN" dirty="0" err="1">
                <a:latin typeface="Times New Roman" panose="02020603050405020304" pitchFamily="18" charset="0"/>
                <a:cs typeface="Times New Roman" panose="02020603050405020304" pitchFamily="18" charset="0"/>
              </a:rPr>
              <a:t>Landuse</a:t>
            </a:r>
            <a:r>
              <a:rPr lang="en-IN" dirty="0">
                <a:latin typeface="Times New Roman" panose="02020603050405020304" pitchFamily="18" charset="0"/>
                <a:cs typeface="Times New Roman" panose="02020603050405020304" pitchFamily="18" charset="0"/>
              </a:rPr>
              <a:t> as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text boxes would be </a:t>
            </a:r>
            <a:r>
              <a:rPr lang="en-IN" dirty="0" err="1">
                <a:latin typeface="Times New Roman" panose="02020603050405020304" pitchFamily="18" charset="0"/>
                <a:cs typeface="Times New Roman" panose="02020603050405020304" pitchFamily="18" charset="0"/>
              </a:rPr>
              <a:t>autofilled</a:t>
            </a:r>
            <a:r>
              <a:rPr lang="en-IN" dirty="0">
                <a:latin typeface="Times New Roman" panose="02020603050405020304" pitchFamily="18" charset="0"/>
                <a:cs typeface="Times New Roman" panose="02020603050405020304" pitchFamily="18" charset="0"/>
              </a:rPr>
              <a:t> on the basis of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number selected in the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Number' dropdown</a:t>
            </a:r>
          </a:p>
        </p:txBody>
      </p:sp>
      <p:pic>
        <p:nvPicPr>
          <p:cNvPr id="6" name="Picture 5" descr="C:\Users\Nitin\AppData\Local\Temp\SNAGHTML243d04cf.PNG">
            <a:extLst>
              <a:ext uri="{FF2B5EF4-FFF2-40B4-BE49-F238E27FC236}">
                <a16:creationId xmlns:a16="http://schemas.microsoft.com/office/drawing/2014/main" id="{585B0DA8-EAFE-4FDC-B38C-43A445DE3D1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532" y="1693334"/>
            <a:ext cx="9143999" cy="4986866"/>
          </a:xfrm>
          <a:prstGeom prst="rect">
            <a:avLst/>
          </a:prstGeom>
          <a:noFill/>
          <a:ln>
            <a:noFill/>
          </a:ln>
        </p:spPr>
      </p:pic>
    </p:spTree>
    <p:extLst>
      <p:ext uri="{BB962C8B-B14F-4D97-AF65-F5344CB8AC3E}">
        <p14:creationId xmlns:p14="http://schemas.microsoft.com/office/powerpoint/2010/main" val="2861701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1" y="886510"/>
            <a:ext cx="9144000" cy="646331"/>
          </a:xfrm>
          <a:prstGeom prst="rect">
            <a:avLst/>
          </a:prstGeom>
        </p:spPr>
        <p:txBody>
          <a:bodyPr wrap="square">
            <a:spAutoFit/>
          </a:bodyPr>
          <a:lstStyle/>
          <a:p>
            <a:r>
              <a:rPr lang="en-IN" dirty="0">
                <a:latin typeface="Times New Roman" panose="02020603050405020304" pitchFamily="18" charset="0"/>
                <a:cs typeface="Times New Roman" panose="02020603050405020304" pitchFamily="18" charset="0"/>
              </a:rPr>
              <a:t>Choose P-II value of the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from the '</a:t>
            </a:r>
            <a:r>
              <a:rPr lang="en-IN" b="1" dirty="0" err="1">
                <a:latin typeface="Times New Roman" panose="02020603050405020304" pitchFamily="18" charset="0"/>
                <a:cs typeface="Times New Roman" panose="02020603050405020304" pitchFamily="18" charset="0"/>
              </a:rPr>
              <a:t>Khasra</a:t>
            </a:r>
            <a:r>
              <a:rPr lang="en-IN" b="1" dirty="0">
                <a:latin typeface="Times New Roman" panose="02020603050405020304" pitchFamily="18" charset="0"/>
                <a:cs typeface="Times New Roman" panose="02020603050405020304" pitchFamily="18" charset="0"/>
              </a:rPr>
              <a:t> No. as per P-II</a:t>
            </a:r>
            <a:r>
              <a:rPr lang="en-IN" dirty="0">
                <a:latin typeface="Times New Roman" panose="02020603050405020304" pitchFamily="18" charset="0"/>
                <a:cs typeface="Times New Roman" panose="02020603050405020304" pitchFamily="18" charset="0"/>
              </a:rPr>
              <a:t>' dropdown as per the Layout Plan.</a:t>
            </a:r>
          </a:p>
        </p:txBody>
      </p:sp>
      <p:pic>
        <p:nvPicPr>
          <p:cNvPr id="7" name="Picture 6">
            <a:extLst>
              <a:ext uri="{FF2B5EF4-FFF2-40B4-BE49-F238E27FC236}">
                <a16:creationId xmlns:a16="http://schemas.microsoft.com/office/drawing/2014/main" id="{CA6860F9-2240-4535-9716-C70C2C9843DF}"/>
              </a:ext>
            </a:extLst>
          </p:cNvPr>
          <p:cNvPicPr/>
          <p:nvPr/>
        </p:nvPicPr>
        <p:blipFill>
          <a:blip r:embed="rId3"/>
          <a:stretch>
            <a:fillRect/>
          </a:stretch>
        </p:blipFill>
        <p:spPr>
          <a:xfrm>
            <a:off x="999067" y="1532841"/>
            <a:ext cx="8864600" cy="4842559"/>
          </a:xfrm>
          <a:prstGeom prst="rect">
            <a:avLst/>
          </a:prstGeom>
        </p:spPr>
      </p:pic>
    </p:spTree>
    <p:extLst>
      <p:ext uri="{BB962C8B-B14F-4D97-AF65-F5344CB8AC3E}">
        <p14:creationId xmlns:p14="http://schemas.microsoft.com/office/powerpoint/2010/main" val="1053852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2006" y="474189"/>
            <a:ext cx="11229994" cy="646331"/>
          </a:xfrm>
          <a:prstGeom prst="rect">
            <a:avLst/>
          </a:prstGeom>
        </p:spPr>
        <p:txBody>
          <a:bodyPr wrap="square">
            <a:spAutoFit/>
          </a:bodyPr>
          <a:lstStyle/>
          <a:p>
            <a:r>
              <a:rPr lang="en-IN" dirty="0">
                <a:latin typeface="Times New Roman" panose="02020603050405020304" pitchFamily="18" charset="0"/>
                <a:cs typeface="Times New Roman" panose="02020603050405020304" pitchFamily="18" charset="0"/>
              </a:rPr>
              <a:t>Following fields would be </a:t>
            </a:r>
            <a:r>
              <a:rPr lang="en-IN" dirty="0" err="1">
                <a:latin typeface="Times New Roman" panose="02020603050405020304" pitchFamily="18" charset="0"/>
                <a:cs typeface="Times New Roman" panose="02020603050405020304" pitchFamily="18" charset="0"/>
              </a:rPr>
              <a:t>autofilled</a:t>
            </a:r>
            <a:r>
              <a:rPr lang="en-IN" dirty="0">
                <a:latin typeface="Times New Roman" panose="02020603050405020304" pitchFamily="18" charset="0"/>
                <a:cs typeface="Times New Roman" panose="02020603050405020304" pitchFamily="18" charset="0"/>
              </a:rPr>
              <a:t> on the basis of the selected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No. P-II:</a:t>
            </a:r>
            <a:r>
              <a:rPr lang="en-IN" sz="1400"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Area as per P-II (Hectare)”</a:t>
            </a:r>
            <a:r>
              <a:rPr lang="en-IN" sz="1400"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Owner Name”</a:t>
            </a:r>
            <a:r>
              <a:rPr lang="en-IN" sz="1400"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No.”</a:t>
            </a:r>
            <a:r>
              <a:rPr lang="en-IN" sz="1400"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Father/Husband”</a:t>
            </a:r>
            <a:r>
              <a:rPr lang="en-IN" sz="1400"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Address”</a:t>
            </a:r>
            <a:r>
              <a:rPr lang="en-IN" sz="1400"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Ownership Type”</a:t>
            </a:r>
            <a:r>
              <a:rPr lang="en-IN" sz="1400"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Share in </a:t>
            </a:r>
            <a:r>
              <a:rPr lang="en-IN" dirty="0" err="1">
                <a:latin typeface="Times New Roman" panose="02020603050405020304" pitchFamily="18" charset="0"/>
                <a:cs typeface="Times New Roman" panose="02020603050405020304" pitchFamily="18" charset="0"/>
              </a:rPr>
              <a:t>Khata</a:t>
            </a:r>
            <a:r>
              <a:rPr lang="en-IN" dirty="0">
                <a:latin typeface="Times New Roman" panose="02020603050405020304" pitchFamily="18" charset="0"/>
                <a:cs typeface="Times New Roman" panose="02020603050405020304" pitchFamily="18" charset="0"/>
              </a:rPr>
              <a:t>”</a:t>
            </a:r>
            <a:endParaRPr lang="en-IN" sz="1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33F6EDA-6752-49E0-99C3-4DBB9FB3D5EB}"/>
              </a:ext>
            </a:extLst>
          </p:cNvPr>
          <p:cNvPicPr/>
          <p:nvPr/>
        </p:nvPicPr>
        <p:blipFill>
          <a:blip r:embed="rId3"/>
          <a:stretch>
            <a:fillRect/>
          </a:stretch>
        </p:blipFill>
        <p:spPr>
          <a:xfrm>
            <a:off x="1100667" y="1278467"/>
            <a:ext cx="9575800" cy="5190066"/>
          </a:xfrm>
          <a:prstGeom prst="rect">
            <a:avLst/>
          </a:prstGeom>
        </p:spPr>
      </p:pic>
    </p:spTree>
    <p:extLst>
      <p:ext uri="{BB962C8B-B14F-4D97-AF65-F5344CB8AC3E}">
        <p14:creationId xmlns:p14="http://schemas.microsoft.com/office/powerpoint/2010/main" val="1166597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852853" y="624115"/>
            <a:ext cx="8036169" cy="646331"/>
          </a:xfrm>
          <a:prstGeom prst="rect">
            <a:avLst/>
          </a:prstGeom>
        </p:spPr>
        <p:txBody>
          <a:bodyPr wrap="square">
            <a:spAutoFit/>
          </a:bodyPr>
          <a:lstStyle/>
          <a:p>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Open ALPASS application link '</a:t>
            </a:r>
            <a:r>
              <a:rPr lang="en-IN" b="1" i="1" dirty="0">
                <a:solidFill>
                  <a:srgbClr val="000000"/>
                </a:solidFill>
                <a:latin typeface="Georgia" panose="02040502050405020303" pitchFamily="18" charset="0"/>
                <a:ea typeface="Calibri" panose="020F0502020204030204" pitchFamily="34" charset="0"/>
                <a:cs typeface="Georgia" panose="02040502050405020303" pitchFamily="18" charset="0"/>
              </a:rPr>
              <a:t>https://dtcp.mp.gov.in/</a:t>
            </a:r>
            <a:r>
              <a:rPr lang="en-IN" b="1" i="1" dirty="0" err="1">
                <a:solidFill>
                  <a:srgbClr val="000000"/>
                </a:solidFill>
                <a:latin typeface="Georgia" panose="02040502050405020303" pitchFamily="18" charset="0"/>
                <a:ea typeface="Calibri" panose="020F0502020204030204" pitchFamily="34" charset="0"/>
                <a:cs typeface="Georgia" panose="02040502050405020303" pitchFamily="18" charset="0"/>
              </a:rPr>
              <a:t>Alpass</a:t>
            </a:r>
            <a:r>
              <a:rPr lang="en-IN" b="1" i="1" dirty="0">
                <a:solidFill>
                  <a:srgbClr val="000000"/>
                </a:solidFill>
                <a:latin typeface="Georgia" panose="02040502050405020303" pitchFamily="18" charset="0"/>
                <a:ea typeface="Calibri" panose="020F0502020204030204" pitchFamily="34" charset="0"/>
                <a:cs typeface="Georgia" panose="02040502050405020303" pitchFamily="18" charset="0"/>
              </a:rPr>
              <a:t>/Web/home.aspx</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in the web browser. </a:t>
            </a:r>
            <a:endParaRPr lang="en-IN" dirty="0"/>
          </a:p>
        </p:txBody>
      </p:sp>
      <p:pic>
        <p:nvPicPr>
          <p:cNvPr id="7"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00A3DEE-BE23-46AB-A98D-5F141680EADF}"/>
              </a:ext>
            </a:extLst>
          </p:cNvPr>
          <p:cNvPicPr/>
          <p:nvPr/>
        </p:nvPicPr>
        <p:blipFill>
          <a:blip r:embed="rId3"/>
          <a:stretch>
            <a:fillRect/>
          </a:stretch>
        </p:blipFill>
        <p:spPr>
          <a:xfrm>
            <a:off x="1244600" y="1354667"/>
            <a:ext cx="9025467" cy="4879217"/>
          </a:xfrm>
          <a:prstGeom prst="rect">
            <a:avLst/>
          </a:prstGeom>
        </p:spPr>
      </p:pic>
    </p:spTree>
    <p:extLst>
      <p:ext uri="{BB962C8B-B14F-4D97-AF65-F5344CB8AC3E}">
        <p14:creationId xmlns:p14="http://schemas.microsoft.com/office/powerpoint/2010/main" val="72030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80889"/>
            <a:ext cx="9144010" cy="685059"/>
          </a:xfrm>
          <a:prstGeom prst="rect">
            <a:avLst/>
          </a:prstGeom>
        </p:spPr>
        <p:txBody>
          <a:bodyPr wrap="square">
            <a:spAutoFit/>
          </a:bodyPr>
          <a:lstStyle/>
          <a:p>
            <a:pPr lvl="0">
              <a:lnSpc>
                <a:spcPct val="107000"/>
              </a:lnSpc>
              <a:spcAft>
                <a:spcPts val="0"/>
              </a:spcAft>
              <a:tabLst>
                <a:tab pos="457200" algn="l"/>
              </a:tabLst>
            </a:pP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Enter area of the Layout Plan which falls under the selected </a:t>
            </a:r>
            <a:r>
              <a:rPr lang="en-IN" dirty="0" err="1">
                <a:solidFill>
                  <a:srgbClr val="000000"/>
                </a:solidFill>
                <a:latin typeface="Georgia" panose="02040502050405020303" pitchFamily="18" charset="0"/>
                <a:ea typeface="Calibri" panose="020F0502020204030204" pitchFamily="34" charset="0"/>
                <a:cs typeface="Georgia" panose="02040502050405020303" pitchFamily="18" charset="0"/>
              </a:rPr>
              <a:t>Khasra</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in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Net Planning Area of </a:t>
            </a:r>
            <a:r>
              <a:rPr lang="en-IN" b="1" dirty="0" err="1">
                <a:solidFill>
                  <a:srgbClr val="000000"/>
                </a:solidFill>
                <a:latin typeface="Georgia" panose="02040502050405020303" pitchFamily="18" charset="0"/>
                <a:ea typeface="Calibri" panose="020F0502020204030204" pitchFamily="34" charset="0"/>
                <a:cs typeface="Georgia" panose="02040502050405020303" pitchFamily="18" charset="0"/>
              </a:rPr>
              <a:t>Khasra</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dropdown.</a:t>
            </a:r>
            <a:endParaRPr lang="en-IN"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7" name="Picture 6">
            <a:extLst>
              <a:ext uri="{FF2B5EF4-FFF2-40B4-BE49-F238E27FC236}">
                <a16:creationId xmlns:a16="http://schemas.microsoft.com/office/drawing/2014/main" id="{FF1F5444-E696-467F-A926-88D6472A8666}"/>
              </a:ext>
            </a:extLst>
          </p:cNvPr>
          <p:cNvPicPr/>
          <p:nvPr/>
        </p:nvPicPr>
        <p:blipFill>
          <a:blip r:embed="rId3"/>
          <a:stretch>
            <a:fillRect/>
          </a:stretch>
        </p:blipFill>
        <p:spPr>
          <a:xfrm>
            <a:off x="1075267" y="1888489"/>
            <a:ext cx="8864600" cy="4749377"/>
          </a:xfrm>
          <a:prstGeom prst="rect">
            <a:avLst/>
          </a:prstGeom>
        </p:spPr>
      </p:pic>
    </p:spTree>
    <p:extLst>
      <p:ext uri="{BB962C8B-B14F-4D97-AF65-F5344CB8AC3E}">
        <p14:creationId xmlns:p14="http://schemas.microsoft.com/office/powerpoint/2010/main" val="3736973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80889"/>
            <a:ext cx="9144010" cy="375552"/>
          </a:xfrm>
          <a:prstGeom prst="rect">
            <a:avLst/>
          </a:prstGeom>
        </p:spPr>
        <p:txBody>
          <a:bodyPr wrap="square">
            <a:spAutoFit/>
          </a:bodyPr>
          <a:lstStyle/>
          <a:p>
            <a:pPr lvl="0">
              <a:lnSpc>
                <a:spcPct val="107000"/>
              </a:lnSpc>
              <a:spcAft>
                <a:spcPts val="0"/>
              </a:spcAft>
              <a:tabLst>
                <a:tab pos="457200" algn="l"/>
              </a:tabLst>
            </a:pPr>
            <a:r>
              <a:rPr lang="en-IN" dirty="0">
                <a:latin typeface="Times New Roman" panose="02020603050405020304" pitchFamily="18" charset="0"/>
                <a:cs typeface="Times New Roman" panose="02020603050405020304" pitchFamily="18" charset="0"/>
              </a:rPr>
              <a:t>Choose the desired </a:t>
            </a:r>
            <a:r>
              <a:rPr lang="en-IN" dirty="0" err="1">
                <a:latin typeface="Times New Roman" panose="02020603050405020304" pitchFamily="18" charset="0"/>
                <a:cs typeface="Times New Roman" panose="02020603050405020304" pitchFamily="18" charset="0"/>
              </a:rPr>
              <a:t>Landuse</a:t>
            </a:r>
            <a:r>
              <a:rPr lang="en-IN" dirty="0">
                <a:latin typeface="Times New Roman" panose="02020603050405020304" pitchFamily="18" charset="0"/>
                <a:cs typeface="Times New Roman" panose="02020603050405020304" pitchFamily="18" charset="0"/>
              </a:rPr>
              <a:t> from the '</a:t>
            </a:r>
            <a:r>
              <a:rPr lang="en-IN" dirty="0" err="1">
                <a:latin typeface="Times New Roman" panose="02020603050405020304" pitchFamily="18" charset="0"/>
                <a:cs typeface="Times New Roman" panose="02020603050405020304" pitchFamily="18" charset="0"/>
              </a:rPr>
              <a:t>Landuse</a:t>
            </a:r>
            <a:r>
              <a:rPr lang="en-IN" dirty="0">
                <a:latin typeface="Times New Roman" panose="02020603050405020304" pitchFamily="18" charset="0"/>
                <a:cs typeface="Times New Roman" panose="02020603050405020304" pitchFamily="18" charset="0"/>
              </a:rPr>
              <a:t>' dropdown as per the Layout Plan</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21C9050C-520B-4A19-9F24-40EE2E5CB34F}"/>
              </a:ext>
            </a:extLst>
          </p:cNvPr>
          <p:cNvPicPr/>
          <p:nvPr/>
        </p:nvPicPr>
        <p:blipFill>
          <a:blip r:embed="rId3"/>
          <a:stretch>
            <a:fillRect/>
          </a:stretch>
        </p:blipFill>
        <p:spPr>
          <a:xfrm>
            <a:off x="876300" y="1434241"/>
            <a:ext cx="9427652" cy="5254426"/>
          </a:xfrm>
          <a:prstGeom prst="rect">
            <a:avLst/>
          </a:prstGeom>
        </p:spPr>
      </p:pic>
    </p:spTree>
    <p:extLst>
      <p:ext uri="{BB962C8B-B14F-4D97-AF65-F5344CB8AC3E}">
        <p14:creationId xmlns:p14="http://schemas.microsoft.com/office/powerpoint/2010/main" val="1437623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80889"/>
            <a:ext cx="9144010" cy="375552"/>
          </a:xfrm>
          <a:prstGeom prst="rect">
            <a:avLst/>
          </a:prstGeom>
        </p:spPr>
        <p:txBody>
          <a:bodyPr wrap="square">
            <a:spAutoFit/>
          </a:bodyPr>
          <a:lstStyle/>
          <a:p>
            <a:pPr lvl="0">
              <a:lnSpc>
                <a:spcPct val="107000"/>
              </a:lnSpc>
              <a:spcAft>
                <a:spcPts val="0"/>
              </a:spcAft>
              <a:tabLst>
                <a:tab pos="457200" algn="l"/>
              </a:tabLst>
            </a:pPr>
            <a:r>
              <a:rPr lang="en-IN" dirty="0">
                <a:latin typeface="Times New Roman" panose="02020603050405020304" pitchFamily="18" charset="0"/>
                <a:cs typeface="Times New Roman" panose="02020603050405020304" pitchFamily="18" charset="0"/>
              </a:rPr>
              <a:t>Choose sub-</a:t>
            </a:r>
            <a:r>
              <a:rPr lang="en-IN" dirty="0" err="1">
                <a:latin typeface="Times New Roman" panose="02020603050405020304" pitchFamily="18" charset="0"/>
                <a:cs typeface="Times New Roman" panose="02020603050405020304" pitchFamily="18" charset="0"/>
              </a:rPr>
              <a:t>landuse</a:t>
            </a:r>
            <a:r>
              <a:rPr lang="en-IN" dirty="0">
                <a:latin typeface="Times New Roman" panose="02020603050405020304" pitchFamily="18" charset="0"/>
                <a:cs typeface="Times New Roman" panose="02020603050405020304" pitchFamily="18" charset="0"/>
              </a:rPr>
              <a:t> from the '</a:t>
            </a:r>
            <a:r>
              <a:rPr lang="en-IN" b="1" dirty="0">
                <a:latin typeface="Times New Roman" panose="02020603050405020304" pitchFamily="18" charset="0"/>
                <a:cs typeface="Times New Roman" panose="02020603050405020304" pitchFamily="18" charset="0"/>
              </a:rPr>
              <a:t>Sub-</a:t>
            </a:r>
            <a:r>
              <a:rPr lang="en-IN" b="1" dirty="0" err="1">
                <a:latin typeface="Times New Roman" panose="02020603050405020304" pitchFamily="18" charset="0"/>
                <a:cs typeface="Times New Roman" panose="02020603050405020304" pitchFamily="18" charset="0"/>
              </a:rPr>
              <a:t>Landuse</a:t>
            </a:r>
            <a:r>
              <a:rPr lang="en-IN" dirty="0">
                <a:latin typeface="Times New Roman" panose="02020603050405020304" pitchFamily="18" charset="0"/>
                <a:cs typeface="Times New Roman" panose="02020603050405020304" pitchFamily="18" charset="0"/>
              </a:rPr>
              <a:t>' dropdown as per the Layout Plan</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C:\Users\Nitin\AppData\Local\Temp\SNAGHTML243ec9ef.PNG">
            <a:extLst>
              <a:ext uri="{FF2B5EF4-FFF2-40B4-BE49-F238E27FC236}">
                <a16:creationId xmlns:a16="http://schemas.microsoft.com/office/drawing/2014/main" id="{0856AEE2-FB51-4525-9693-A4BDD2B298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733" y="1397000"/>
            <a:ext cx="9012758" cy="5240867"/>
          </a:xfrm>
          <a:prstGeom prst="rect">
            <a:avLst/>
          </a:prstGeom>
          <a:noFill/>
          <a:ln>
            <a:noFill/>
          </a:ln>
        </p:spPr>
      </p:pic>
    </p:spTree>
    <p:extLst>
      <p:ext uri="{BB962C8B-B14F-4D97-AF65-F5344CB8AC3E}">
        <p14:creationId xmlns:p14="http://schemas.microsoft.com/office/powerpoint/2010/main" val="1543616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80889"/>
            <a:ext cx="9144010" cy="375552"/>
          </a:xfrm>
          <a:prstGeom prst="rect">
            <a:avLst/>
          </a:prstGeom>
        </p:spPr>
        <p:txBody>
          <a:bodyPr wrap="square">
            <a:spAutoFit/>
          </a:bodyPr>
          <a:lstStyle/>
          <a:p>
            <a:pPr lvl="0">
              <a:lnSpc>
                <a:spcPct val="107000"/>
              </a:lnSpc>
              <a:spcAft>
                <a:spcPts val="0"/>
              </a:spcAft>
              <a:tabLst>
                <a:tab pos="457200" algn="l"/>
              </a:tabLst>
            </a:pPr>
            <a:r>
              <a:rPr lang="en-IN" dirty="0">
                <a:latin typeface="Times New Roman" panose="02020603050405020304" pitchFamily="18" charset="0"/>
                <a:cs typeface="Times New Roman" panose="02020603050405020304" pitchFamily="18" charset="0"/>
              </a:rPr>
              <a:t>Choose desired premises from the '</a:t>
            </a:r>
            <a:r>
              <a:rPr lang="en-IN" b="1" dirty="0">
                <a:latin typeface="Times New Roman" panose="02020603050405020304" pitchFamily="18" charset="0"/>
                <a:cs typeface="Times New Roman" panose="02020603050405020304" pitchFamily="18" charset="0"/>
              </a:rPr>
              <a:t>Premises</a:t>
            </a:r>
            <a:r>
              <a:rPr lang="en-IN" dirty="0">
                <a:latin typeface="Times New Roman" panose="02020603050405020304" pitchFamily="18" charset="0"/>
                <a:cs typeface="Times New Roman" panose="02020603050405020304" pitchFamily="18" charset="0"/>
              </a:rPr>
              <a:t>' dropdown list as per the Layout Plan</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000A4EE-DFDD-4540-99BF-ED4335109987}"/>
              </a:ext>
            </a:extLst>
          </p:cNvPr>
          <p:cNvPicPr/>
          <p:nvPr/>
        </p:nvPicPr>
        <p:blipFill>
          <a:blip r:embed="rId3"/>
          <a:stretch>
            <a:fillRect/>
          </a:stretch>
        </p:blipFill>
        <p:spPr>
          <a:xfrm>
            <a:off x="1117600" y="1371600"/>
            <a:ext cx="8847667" cy="4800600"/>
          </a:xfrm>
          <a:prstGeom prst="rect">
            <a:avLst/>
          </a:prstGeom>
        </p:spPr>
      </p:pic>
    </p:spTree>
    <p:extLst>
      <p:ext uri="{BB962C8B-B14F-4D97-AF65-F5344CB8AC3E}">
        <p14:creationId xmlns:p14="http://schemas.microsoft.com/office/powerpoint/2010/main" val="1985438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80889"/>
            <a:ext cx="9144010" cy="375552"/>
          </a:xfrm>
          <a:prstGeom prst="rect">
            <a:avLst/>
          </a:prstGeom>
        </p:spPr>
        <p:txBody>
          <a:bodyPr wrap="square">
            <a:spAutoFit/>
          </a:bodyPr>
          <a:lstStyle/>
          <a:p>
            <a:pPr lvl="0">
              <a:lnSpc>
                <a:spcPct val="107000"/>
              </a:lnSpc>
              <a:spcAft>
                <a:spcPts val="0"/>
              </a:spcAft>
              <a:tabLst>
                <a:tab pos="457200" algn="l"/>
              </a:tabLst>
            </a:pPr>
            <a:r>
              <a:rPr lang="en-IN" dirty="0">
                <a:latin typeface="Times New Roman" panose="02020603050405020304" pitchFamily="18" charset="0"/>
                <a:cs typeface="Times New Roman" panose="02020603050405020304" pitchFamily="18" charset="0"/>
              </a:rPr>
              <a:t>After filling all the mandatory fields, click on the '</a:t>
            </a:r>
            <a:r>
              <a:rPr lang="en-IN" b="1" dirty="0">
                <a:latin typeface="Times New Roman" panose="02020603050405020304" pitchFamily="18" charset="0"/>
                <a:cs typeface="Times New Roman" panose="02020603050405020304" pitchFamily="18" charset="0"/>
              </a:rPr>
              <a:t>Add Details to List'</a:t>
            </a:r>
            <a:r>
              <a:rPr lang="en-IN" dirty="0">
                <a:latin typeface="Times New Roman" panose="02020603050405020304" pitchFamily="18" charset="0"/>
                <a:cs typeface="Times New Roman" panose="02020603050405020304" pitchFamily="18" charset="0"/>
              </a:rPr>
              <a:t> button</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4D93D05-C034-41E8-AE8B-3A454CB6A2F3}"/>
              </a:ext>
            </a:extLst>
          </p:cNvPr>
          <p:cNvPicPr/>
          <p:nvPr/>
        </p:nvPicPr>
        <p:blipFill>
          <a:blip r:embed="rId3"/>
          <a:stretch>
            <a:fillRect/>
          </a:stretch>
        </p:blipFill>
        <p:spPr>
          <a:xfrm>
            <a:off x="1041400" y="1337733"/>
            <a:ext cx="8898467" cy="4953000"/>
          </a:xfrm>
          <a:prstGeom prst="rect">
            <a:avLst/>
          </a:prstGeom>
        </p:spPr>
      </p:pic>
    </p:spTree>
    <p:extLst>
      <p:ext uri="{BB962C8B-B14F-4D97-AF65-F5344CB8AC3E}">
        <p14:creationId xmlns:p14="http://schemas.microsoft.com/office/powerpoint/2010/main" val="722968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80889"/>
            <a:ext cx="9144010"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In case of multiple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Select the next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number from the </a:t>
            </a:r>
            <a:r>
              <a:rPr lang="en-IN" b="1" dirty="0">
                <a:latin typeface="Times New Roman" panose="02020603050405020304" pitchFamily="18" charset="0"/>
                <a:cs typeface="Times New Roman" panose="02020603050405020304" pitchFamily="18" charset="0"/>
              </a:rPr>
              <a:t>'</a:t>
            </a:r>
            <a:r>
              <a:rPr lang="en-IN" b="1" dirty="0" err="1">
                <a:latin typeface="Times New Roman" panose="02020603050405020304" pitchFamily="18" charset="0"/>
                <a:cs typeface="Times New Roman" panose="02020603050405020304" pitchFamily="18" charset="0"/>
              </a:rPr>
              <a:t>Khasra</a:t>
            </a:r>
            <a:r>
              <a:rPr lang="en-IN" b="1" dirty="0">
                <a:latin typeface="Times New Roman" panose="02020603050405020304" pitchFamily="18" charset="0"/>
                <a:cs typeface="Times New Roman" panose="02020603050405020304" pitchFamily="18" charset="0"/>
              </a:rPr>
              <a:t> Number'</a:t>
            </a:r>
            <a:r>
              <a:rPr lang="en-IN" dirty="0">
                <a:latin typeface="Times New Roman" panose="02020603050405020304" pitchFamily="18" charset="0"/>
                <a:cs typeface="Times New Roman" panose="02020603050405020304" pitchFamily="18" charset="0"/>
              </a:rPr>
              <a:t> dropdown list</a:t>
            </a:r>
          </a:p>
        </p:txBody>
      </p:sp>
      <p:pic>
        <p:nvPicPr>
          <p:cNvPr id="7" name="Picture 6" descr="C:\Users\Nitin\AppData\Local\Temp\SNAGHTML243fa2bb.PNG">
            <a:extLst>
              <a:ext uri="{FF2B5EF4-FFF2-40B4-BE49-F238E27FC236}">
                <a16:creationId xmlns:a16="http://schemas.microsoft.com/office/drawing/2014/main" id="{092D6D3C-7C5C-42B2-9159-D72815405E3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80" y="1634067"/>
            <a:ext cx="8877319" cy="4631266"/>
          </a:xfrm>
          <a:prstGeom prst="rect">
            <a:avLst/>
          </a:prstGeom>
          <a:noFill/>
          <a:ln>
            <a:noFill/>
          </a:ln>
        </p:spPr>
      </p:pic>
    </p:spTree>
    <p:extLst>
      <p:ext uri="{BB962C8B-B14F-4D97-AF65-F5344CB8AC3E}">
        <p14:creationId xmlns:p14="http://schemas.microsoft.com/office/powerpoint/2010/main" val="824558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23739"/>
            <a:ext cx="9144010" cy="1477328"/>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In case of</a:t>
            </a:r>
            <a:r>
              <a:rPr lang="en-IN" b="1" dirty="0">
                <a:latin typeface="Times New Roman" panose="02020603050405020304" pitchFamily="18" charset="0"/>
                <a:cs typeface="Times New Roman" panose="02020603050405020304" pitchFamily="18" charset="0"/>
              </a:rPr>
              <a:t> multiple </a:t>
            </a:r>
            <a:r>
              <a:rPr lang="en-IN" b="1"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Select the next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number from the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Number' dropdown list. Enter all the required details and click on the 'Add Details to List' button</a:t>
            </a:r>
          </a:p>
          <a:p>
            <a:pPr lvl="0"/>
            <a:endParaRPr lang="en-IN" dirty="0">
              <a:latin typeface="Times New Roman" panose="02020603050405020304" pitchFamily="18" charset="0"/>
              <a:cs typeface="Times New Roman" panose="02020603050405020304" pitchFamily="18" charset="0"/>
            </a:endParaRPr>
          </a:p>
          <a:p>
            <a:pPr lvl="0"/>
            <a:endParaRPr lang="en-IN" dirty="0">
              <a:latin typeface="Times New Roman" panose="02020603050405020304" pitchFamily="18" charset="0"/>
              <a:cs typeface="Times New Roman" panose="02020603050405020304" pitchFamily="18" charset="0"/>
            </a:endParaRPr>
          </a:p>
          <a:p>
            <a:pPr lvl="0"/>
            <a:endParaRPr lang="en-IN" dirty="0">
              <a:latin typeface="Times New Roman" panose="02020603050405020304" pitchFamily="18" charset="0"/>
              <a:cs typeface="Times New Roman" panose="02020603050405020304" pitchFamily="18" charset="0"/>
            </a:endParaRPr>
          </a:p>
        </p:txBody>
      </p:sp>
      <p:pic>
        <p:nvPicPr>
          <p:cNvPr id="6" name="Picture 5" descr="C:\Users\Nitin\AppData\Local\Temp\SNAGHTML243ff261.PNG">
            <a:extLst>
              <a:ext uri="{FF2B5EF4-FFF2-40B4-BE49-F238E27FC236}">
                <a16:creationId xmlns:a16="http://schemas.microsoft.com/office/drawing/2014/main" id="{D409CCD1-9506-400C-BA18-A55A55D0E25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81" y="1882775"/>
            <a:ext cx="9072052" cy="4755092"/>
          </a:xfrm>
          <a:prstGeom prst="rect">
            <a:avLst/>
          </a:prstGeom>
          <a:noFill/>
          <a:ln>
            <a:noFill/>
          </a:ln>
        </p:spPr>
      </p:pic>
    </p:spTree>
    <p:extLst>
      <p:ext uri="{BB962C8B-B14F-4D97-AF65-F5344CB8AC3E}">
        <p14:creationId xmlns:p14="http://schemas.microsoft.com/office/powerpoint/2010/main" val="2153702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23739"/>
            <a:ext cx="9144010"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In case of any incorrect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entry, User can click on the '</a:t>
            </a:r>
            <a:r>
              <a:rPr lang="en-IN" b="1" dirty="0">
                <a:latin typeface="Times New Roman" panose="02020603050405020304" pitchFamily="18" charset="0"/>
                <a:cs typeface="Times New Roman" panose="02020603050405020304" pitchFamily="18" charset="0"/>
              </a:rPr>
              <a:t>Delete</a:t>
            </a:r>
            <a:r>
              <a:rPr lang="en-IN" dirty="0">
                <a:latin typeface="Times New Roman" panose="02020603050405020304" pitchFamily="18" charset="0"/>
                <a:cs typeface="Times New Roman" panose="02020603050405020304" pitchFamily="18" charset="0"/>
              </a:rPr>
              <a:t>' button to delete the entry and can add the new entry</a:t>
            </a:r>
          </a:p>
        </p:txBody>
      </p:sp>
      <p:pic>
        <p:nvPicPr>
          <p:cNvPr id="7" name="Picture 6">
            <a:extLst>
              <a:ext uri="{FF2B5EF4-FFF2-40B4-BE49-F238E27FC236}">
                <a16:creationId xmlns:a16="http://schemas.microsoft.com/office/drawing/2014/main" id="{4AF394A5-080E-4BC7-B847-DDE8200CCF20}"/>
              </a:ext>
            </a:extLst>
          </p:cNvPr>
          <p:cNvPicPr/>
          <p:nvPr/>
        </p:nvPicPr>
        <p:blipFill>
          <a:blip r:embed="rId3"/>
          <a:stretch>
            <a:fillRect/>
          </a:stretch>
        </p:blipFill>
        <p:spPr>
          <a:xfrm>
            <a:off x="952480" y="1557866"/>
            <a:ext cx="8775719" cy="4741333"/>
          </a:xfrm>
          <a:prstGeom prst="rect">
            <a:avLst/>
          </a:prstGeom>
        </p:spPr>
      </p:pic>
    </p:spTree>
    <p:extLst>
      <p:ext uri="{BB962C8B-B14F-4D97-AF65-F5344CB8AC3E}">
        <p14:creationId xmlns:p14="http://schemas.microsoft.com/office/powerpoint/2010/main" val="1543601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23739"/>
            <a:ext cx="9144010"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After adding all the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entries click on the '</a:t>
            </a:r>
            <a:r>
              <a:rPr lang="en-IN" b="1" dirty="0">
                <a:latin typeface="Times New Roman" panose="02020603050405020304" pitchFamily="18" charset="0"/>
                <a:cs typeface="Times New Roman" panose="02020603050405020304" pitchFamily="18" charset="0"/>
              </a:rPr>
              <a:t>Finalize</a:t>
            </a:r>
            <a:r>
              <a:rPr lang="en-IN" dirty="0">
                <a:latin typeface="Times New Roman" panose="02020603050405020304" pitchFamily="18" charset="0"/>
                <a:cs typeface="Times New Roman" panose="02020603050405020304" pitchFamily="18" charset="0"/>
              </a:rPr>
              <a:t>' button to save the final entries</a:t>
            </a:r>
          </a:p>
        </p:txBody>
      </p:sp>
      <p:pic>
        <p:nvPicPr>
          <p:cNvPr id="6" name="Picture 5" descr="C:\Users\Nitin\AppData\Local\Temp\SNAGHTML244298aa.PNG">
            <a:extLst>
              <a:ext uri="{FF2B5EF4-FFF2-40B4-BE49-F238E27FC236}">
                <a16:creationId xmlns:a16="http://schemas.microsoft.com/office/drawing/2014/main" id="{252D1834-456E-46BD-8F36-075CE89FD30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0" y="1397000"/>
            <a:ext cx="8915400" cy="5054600"/>
          </a:xfrm>
          <a:prstGeom prst="rect">
            <a:avLst/>
          </a:prstGeom>
          <a:noFill/>
          <a:ln>
            <a:noFill/>
          </a:ln>
        </p:spPr>
      </p:pic>
    </p:spTree>
    <p:extLst>
      <p:ext uri="{BB962C8B-B14F-4D97-AF65-F5344CB8AC3E}">
        <p14:creationId xmlns:p14="http://schemas.microsoft.com/office/powerpoint/2010/main" val="3678286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23739"/>
            <a:ext cx="9144010"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Select desired value from the '</a:t>
            </a:r>
            <a:r>
              <a:rPr lang="en-IN" b="1" dirty="0">
                <a:latin typeface="Times New Roman" panose="02020603050405020304" pitchFamily="18" charset="0"/>
                <a:cs typeface="Times New Roman" panose="02020603050405020304" pitchFamily="18" charset="0"/>
              </a:rPr>
              <a:t>Ownership of Land/Notification of Scheme</a:t>
            </a:r>
            <a:r>
              <a:rPr lang="en-IN" dirty="0">
                <a:latin typeface="Times New Roman" panose="02020603050405020304" pitchFamily="18" charset="0"/>
                <a:cs typeface="Times New Roman" panose="02020603050405020304" pitchFamily="18" charset="0"/>
              </a:rPr>
              <a:t>' dropdown as per the Layout Plan</a:t>
            </a:r>
          </a:p>
        </p:txBody>
      </p:sp>
      <p:pic>
        <p:nvPicPr>
          <p:cNvPr id="7" name="Picture 6">
            <a:extLst>
              <a:ext uri="{FF2B5EF4-FFF2-40B4-BE49-F238E27FC236}">
                <a16:creationId xmlns:a16="http://schemas.microsoft.com/office/drawing/2014/main" id="{F2C633BD-EDA3-4783-90CD-AF4E1F27CF61}"/>
              </a:ext>
            </a:extLst>
          </p:cNvPr>
          <p:cNvPicPr/>
          <p:nvPr/>
        </p:nvPicPr>
        <p:blipFill>
          <a:blip r:embed="rId3"/>
          <a:stretch>
            <a:fillRect/>
          </a:stretch>
        </p:blipFill>
        <p:spPr>
          <a:xfrm>
            <a:off x="1032933" y="1608667"/>
            <a:ext cx="9063558" cy="4944533"/>
          </a:xfrm>
          <a:prstGeom prst="rect">
            <a:avLst/>
          </a:prstGeom>
        </p:spPr>
      </p:pic>
    </p:spTree>
    <p:extLst>
      <p:ext uri="{BB962C8B-B14F-4D97-AF65-F5344CB8AC3E}">
        <p14:creationId xmlns:p14="http://schemas.microsoft.com/office/powerpoint/2010/main" val="385886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857250" y="1019915"/>
            <a:ext cx="9163050" cy="373949"/>
          </a:xfrm>
          <a:prstGeom prst="rect">
            <a:avLst/>
          </a:prstGeom>
        </p:spPr>
        <p:txBody>
          <a:bodyPr wrap="square">
            <a:spAutoFit/>
          </a:bodyPr>
          <a:lstStyle/>
          <a:p>
            <a:pPr lvl="0">
              <a:lnSpc>
                <a:spcPct val="107000"/>
              </a:lnSpc>
              <a:spcAft>
                <a:spcPts val="0"/>
              </a:spcAft>
              <a:tabLst>
                <a:tab pos="457200" algn="l"/>
              </a:tabLst>
            </a:pP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Under the 'Layout Permission' Menu, Click on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Consultant/Applicant Login</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link.</a:t>
            </a:r>
            <a:endParaRPr lang="en-IN"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7"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E799E73-6BB0-42EE-86E0-CCCFDE2C56D8}"/>
              </a:ext>
            </a:extLst>
          </p:cNvPr>
          <p:cNvPicPr/>
          <p:nvPr/>
        </p:nvPicPr>
        <p:blipFill>
          <a:blip r:embed="rId3"/>
          <a:stretch>
            <a:fillRect/>
          </a:stretch>
        </p:blipFill>
        <p:spPr>
          <a:xfrm>
            <a:off x="1168400" y="1461703"/>
            <a:ext cx="9059333" cy="4837497"/>
          </a:xfrm>
          <a:prstGeom prst="rect">
            <a:avLst/>
          </a:prstGeom>
        </p:spPr>
      </p:pic>
    </p:spTree>
    <p:extLst>
      <p:ext uri="{BB962C8B-B14F-4D97-AF65-F5344CB8AC3E}">
        <p14:creationId xmlns:p14="http://schemas.microsoft.com/office/powerpoint/2010/main" val="4271409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823739"/>
            <a:ext cx="9144010" cy="369332"/>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Click on '</a:t>
            </a:r>
            <a:r>
              <a:rPr lang="en-US" b="1" dirty="0">
                <a:latin typeface="Times New Roman" panose="02020603050405020304" pitchFamily="18" charset="0"/>
                <a:cs typeface="Times New Roman" panose="02020603050405020304" pitchFamily="18" charset="0"/>
              </a:rPr>
              <a:t>Save &amp; Next</a:t>
            </a:r>
            <a:r>
              <a:rPr lang="en-US" dirty="0">
                <a:latin typeface="Times New Roman" panose="02020603050405020304" pitchFamily="18" charset="0"/>
                <a:cs typeface="Times New Roman" panose="02020603050405020304" pitchFamily="18" charset="0"/>
              </a:rPr>
              <a:t>' button after filling Basic Details of the Layout Application.</a:t>
            </a:r>
            <a:endParaRPr lang="en-IN"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CD43918-1AB6-4FD3-93AC-0FD7AB0813B9}"/>
              </a:ext>
            </a:extLst>
          </p:cNvPr>
          <p:cNvPicPr>
            <a:picLocks noChangeAspect="1"/>
          </p:cNvPicPr>
          <p:nvPr/>
        </p:nvPicPr>
        <p:blipFill>
          <a:blip r:embed="rId4"/>
          <a:stretch>
            <a:fillRect/>
          </a:stretch>
        </p:blipFill>
        <p:spPr>
          <a:xfrm>
            <a:off x="1021975" y="1193071"/>
            <a:ext cx="10354237" cy="5565402"/>
          </a:xfrm>
          <a:prstGeom prst="rect">
            <a:avLst/>
          </a:prstGeom>
        </p:spPr>
      </p:pic>
    </p:spTree>
    <p:extLst>
      <p:ext uri="{BB962C8B-B14F-4D97-AF65-F5344CB8AC3E}">
        <p14:creationId xmlns:p14="http://schemas.microsoft.com/office/powerpoint/2010/main" val="1274546069"/>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1" y="528464"/>
            <a:ext cx="9144010" cy="923330"/>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A confirmation message would get displayed after clicking on the 'Save &amp; Next' button.</a:t>
            </a:r>
          </a:p>
          <a:p>
            <a:pPr lvl="0"/>
            <a:r>
              <a:rPr lang="en-IN" dirty="0">
                <a:latin typeface="Times New Roman" panose="02020603050405020304" pitchFamily="18" charset="0"/>
                <a:cs typeface="Times New Roman" panose="02020603050405020304" pitchFamily="18" charset="0"/>
              </a:rPr>
              <a:t>To proceed further, Click on the '</a:t>
            </a:r>
            <a:r>
              <a:rPr lang="en-IN" b="1" dirty="0">
                <a:latin typeface="Times New Roman" panose="02020603050405020304" pitchFamily="18" charset="0"/>
                <a:cs typeface="Times New Roman" panose="02020603050405020304" pitchFamily="18" charset="0"/>
              </a:rPr>
              <a:t>Yes, Submit it</a:t>
            </a:r>
            <a:r>
              <a:rPr lang="en-IN" dirty="0">
                <a:latin typeface="Times New Roman" panose="02020603050405020304" pitchFamily="18" charset="0"/>
                <a:cs typeface="Times New Roman" panose="02020603050405020304" pitchFamily="18" charset="0"/>
              </a:rPr>
              <a:t>' button and to cancel the submission click on the '</a:t>
            </a:r>
            <a:r>
              <a:rPr lang="en-IN" b="1" dirty="0">
                <a:latin typeface="Times New Roman" panose="02020603050405020304" pitchFamily="18" charset="0"/>
                <a:cs typeface="Times New Roman" panose="02020603050405020304" pitchFamily="18" charset="0"/>
              </a:rPr>
              <a:t>Cancel</a:t>
            </a:r>
            <a:r>
              <a:rPr lang="en-IN" dirty="0">
                <a:latin typeface="Times New Roman" panose="02020603050405020304" pitchFamily="18" charset="0"/>
                <a:cs typeface="Times New Roman" panose="02020603050405020304" pitchFamily="18" charset="0"/>
              </a:rPr>
              <a:t>' button.</a:t>
            </a:r>
          </a:p>
        </p:txBody>
      </p:sp>
      <p:pic>
        <p:nvPicPr>
          <p:cNvPr id="6" name="Picture 5">
            <a:extLst>
              <a:ext uri="{FF2B5EF4-FFF2-40B4-BE49-F238E27FC236}">
                <a16:creationId xmlns:a16="http://schemas.microsoft.com/office/drawing/2014/main" id="{85C4056D-BF39-4F4C-A067-DA3DE86E5F32}"/>
              </a:ext>
            </a:extLst>
          </p:cNvPr>
          <p:cNvPicPr/>
          <p:nvPr/>
        </p:nvPicPr>
        <p:blipFill>
          <a:blip r:embed="rId3"/>
          <a:stretch>
            <a:fillRect/>
          </a:stretch>
        </p:blipFill>
        <p:spPr>
          <a:xfrm>
            <a:off x="1058333" y="1515533"/>
            <a:ext cx="9038158" cy="4893734"/>
          </a:xfrm>
          <a:prstGeom prst="rect">
            <a:avLst/>
          </a:prstGeom>
        </p:spPr>
      </p:pic>
    </p:spTree>
    <p:extLst>
      <p:ext uri="{BB962C8B-B14F-4D97-AF65-F5344CB8AC3E}">
        <p14:creationId xmlns:p14="http://schemas.microsoft.com/office/powerpoint/2010/main" val="4234637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0" y="528464"/>
            <a:ext cx="9982219" cy="923330"/>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After the submission, </a:t>
            </a:r>
            <a:r>
              <a:rPr lang="en-IN" b="1" dirty="0">
                <a:latin typeface="Times New Roman" panose="02020603050405020304" pitchFamily="18" charset="0"/>
                <a:cs typeface="Times New Roman" panose="02020603050405020304" pitchFamily="18" charset="0"/>
              </a:rPr>
              <a:t>Application Number# </a:t>
            </a:r>
            <a:r>
              <a:rPr lang="en-IN" dirty="0">
                <a:latin typeface="Times New Roman" panose="02020603050405020304" pitchFamily="18" charset="0"/>
                <a:cs typeface="Times New Roman" panose="02020603050405020304" pitchFamily="18" charset="0"/>
              </a:rPr>
              <a:t>would get generated. From this stage onwards, User can access this application anytime and make necessary changes as and when required until the file gets moved to the Department. Note down the Application Number and Click on the OK button.</a:t>
            </a:r>
          </a:p>
        </p:txBody>
      </p:sp>
      <p:pic>
        <p:nvPicPr>
          <p:cNvPr id="7" name="Picture 6">
            <a:extLst>
              <a:ext uri="{FF2B5EF4-FFF2-40B4-BE49-F238E27FC236}">
                <a16:creationId xmlns:a16="http://schemas.microsoft.com/office/drawing/2014/main" id="{23BABECA-D009-4369-9130-DBF9AE37C2CD}"/>
              </a:ext>
            </a:extLst>
          </p:cNvPr>
          <p:cNvPicPr/>
          <p:nvPr/>
        </p:nvPicPr>
        <p:blipFill>
          <a:blip r:embed="rId3"/>
          <a:stretch>
            <a:fillRect/>
          </a:stretch>
        </p:blipFill>
        <p:spPr>
          <a:xfrm>
            <a:off x="1075266" y="1540933"/>
            <a:ext cx="9389533" cy="5156200"/>
          </a:xfrm>
          <a:prstGeom prst="rect">
            <a:avLst/>
          </a:prstGeom>
        </p:spPr>
      </p:pic>
    </p:spTree>
    <p:extLst>
      <p:ext uri="{BB962C8B-B14F-4D97-AF65-F5344CB8AC3E}">
        <p14:creationId xmlns:p14="http://schemas.microsoft.com/office/powerpoint/2010/main" val="1093131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0" y="918989"/>
            <a:ext cx="9982219"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In the 'Document Details' section, Upload scanned PDF of all the mandatory documents </a:t>
            </a:r>
          </a:p>
        </p:txBody>
      </p:sp>
      <p:pic>
        <p:nvPicPr>
          <p:cNvPr id="6" name="Picture 5">
            <a:extLst>
              <a:ext uri="{FF2B5EF4-FFF2-40B4-BE49-F238E27FC236}">
                <a16:creationId xmlns:a16="http://schemas.microsoft.com/office/drawing/2014/main" id="{47E9DDFB-8F32-450F-8E4E-CEA94582E8F1}"/>
              </a:ext>
            </a:extLst>
          </p:cNvPr>
          <p:cNvPicPr/>
          <p:nvPr/>
        </p:nvPicPr>
        <p:blipFill>
          <a:blip r:embed="rId3"/>
          <a:stretch>
            <a:fillRect/>
          </a:stretch>
        </p:blipFill>
        <p:spPr>
          <a:xfrm>
            <a:off x="952480" y="1439333"/>
            <a:ext cx="9444587" cy="5147734"/>
          </a:xfrm>
          <a:prstGeom prst="rect">
            <a:avLst/>
          </a:prstGeom>
        </p:spPr>
      </p:pic>
    </p:spTree>
    <p:extLst>
      <p:ext uri="{BB962C8B-B14F-4D97-AF65-F5344CB8AC3E}">
        <p14:creationId xmlns:p14="http://schemas.microsoft.com/office/powerpoint/2010/main" val="3584524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2480" y="718964"/>
            <a:ext cx="9982219"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Uploaded documents can be viewed by clicking on the 'Document' symbol. User can click on the '</a:t>
            </a:r>
            <a:r>
              <a:rPr lang="en-IN" b="1" dirty="0">
                <a:latin typeface="Times New Roman" panose="02020603050405020304" pitchFamily="18" charset="0"/>
                <a:cs typeface="Times New Roman" panose="02020603050405020304" pitchFamily="18" charset="0"/>
              </a:rPr>
              <a:t>Delete</a:t>
            </a:r>
            <a:r>
              <a:rPr lang="en-IN" dirty="0">
                <a:latin typeface="Times New Roman" panose="02020603050405020304" pitchFamily="18" charset="0"/>
                <a:cs typeface="Times New Roman" panose="02020603050405020304" pitchFamily="18" charset="0"/>
              </a:rPr>
              <a:t>' button in case of the wrong entry</a:t>
            </a:r>
          </a:p>
        </p:txBody>
      </p:sp>
      <p:pic>
        <p:nvPicPr>
          <p:cNvPr id="7" name="Picture 6">
            <a:extLst>
              <a:ext uri="{FF2B5EF4-FFF2-40B4-BE49-F238E27FC236}">
                <a16:creationId xmlns:a16="http://schemas.microsoft.com/office/drawing/2014/main" id="{84D796FB-8F05-49F9-B850-E4B53068CFF1}"/>
              </a:ext>
            </a:extLst>
          </p:cNvPr>
          <p:cNvPicPr/>
          <p:nvPr/>
        </p:nvPicPr>
        <p:blipFill>
          <a:blip r:embed="rId3"/>
          <a:stretch>
            <a:fillRect/>
          </a:stretch>
        </p:blipFill>
        <p:spPr>
          <a:xfrm>
            <a:off x="1092200" y="1456267"/>
            <a:ext cx="9355667" cy="4876800"/>
          </a:xfrm>
          <a:prstGeom prst="rect">
            <a:avLst/>
          </a:prstGeom>
        </p:spPr>
      </p:pic>
    </p:spTree>
    <p:extLst>
      <p:ext uri="{BB962C8B-B14F-4D97-AF65-F5344CB8AC3E}">
        <p14:creationId xmlns:p14="http://schemas.microsoft.com/office/powerpoint/2010/main" val="494403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899939"/>
            <a:ext cx="10058399"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After uploading all the mandatory documents, Click on the '</a:t>
            </a:r>
            <a:r>
              <a:rPr lang="en-IN" b="1" dirty="0">
                <a:latin typeface="Times New Roman" panose="02020603050405020304" pitchFamily="18" charset="0"/>
                <a:cs typeface="Times New Roman" panose="02020603050405020304" pitchFamily="18" charset="0"/>
              </a:rPr>
              <a:t>Save &amp; Next</a:t>
            </a:r>
            <a:r>
              <a:rPr lang="en-IN" dirty="0">
                <a:latin typeface="Times New Roman" panose="02020603050405020304" pitchFamily="18" charset="0"/>
                <a:cs typeface="Times New Roman" panose="02020603050405020304" pitchFamily="18" charset="0"/>
              </a:rPr>
              <a:t>' button to proceed further.</a:t>
            </a:r>
          </a:p>
        </p:txBody>
      </p:sp>
      <p:pic>
        <p:nvPicPr>
          <p:cNvPr id="7" name="Picture 6"/>
          <p:cNvPicPr/>
          <p:nvPr/>
        </p:nvPicPr>
        <p:blipFill>
          <a:blip r:embed="rId3"/>
          <a:stretch>
            <a:fillRect/>
          </a:stretch>
        </p:blipFill>
        <p:spPr>
          <a:xfrm>
            <a:off x="952480" y="1307463"/>
            <a:ext cx="9144010" cy="5169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431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952076"/>
            <a:ext cx="9982219"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Confirmation would get displayed regarding successful submission of the documents, Click on the </a:t>
            </a:r>
            <a:r>
              <a:rPr lang="en-IN" b="1" dirty="0">
                <a:latin typeface="Times New Roman" panose="02020603050405020304" pitchFamily="18" charset="0"/>
                <a:cs typeface="Times New Roman" panose="02020603050405020304" pitchFamily="18" charset="0"/>
              </a:rPr>
              <a:t>OK </a:t>
            </a:r>
            <a:r>
              <a:rPr lang="en-IN" dirty="0">
                <a:latin typeface="Times New Roman" panose="02020603050405020304" pitchFamily="18" charset="0"/>
                <a:cs typeface="Times New Roman" panose="02020603050405020304" pitchFamily="18" charset="0"/>
              </a:rPr>
              <a:t>button</a:t>
            </a:r>
          </a:p>
        </p:txBody>
      </p:sp>
      <p:pic>
        <p:nvPicPr>
          <p:cNvPr id="7" name="Picture 6">
            <a:extLst>
              <a:ext uri="{FF2B5EF4-FFF2-40B4-BE49-F238E27FC236}">
                <a16:creationId xmlns:a16="http://schemas.microsoft.com/office/drawing/2014/main" id="{9E83E01C-D3B7-4FC4-A2D0-6AB08F0B5C75}"/>
              </a:ext>
            </a:extLst>
          </p:cNvPr>
          <p:cNvPicPr/>
          <p:nvPr/>
        </p:nvPicPr>
        <p:blipFill>
          <a:blip r:embed="rId3"/>
          <a:stretch>
            <a:fillRect/>
          </a:stretch>
        </p:blipFill>
        <p:spPr>
          <a:xfrm>
            <a:off x="973667" y="1888489"/>
            <a:ext cx="9398000" cy="4834043"/>
          </a:xfrm>
          <a:prstGeom prst="rect">
            <a:avLst/>
          </a:prstGeom>
        </p:spPr>
      </p:pic>
    </p:spTree>
    <p:extLst>
      <p:ext uri="{BB962C8B-B14F-4D97-AF65-F5344CB8AC3E}">
        <p14:creationId xmlns:p14="http://schemas.microsoft.com/office/powerpoint/2010/main" val="1385235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952076"/>
            <a:ext cx="9982219"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In the '</a:t>
            </a:r>
            <a:r>
              <a:rPr lang="en-IN" b="1" dirty="0">
                <a:latin typeface="Times New Roman" panose="02020603050405020304" pitchFamily="18" charset="0"/>
                <a:cs typeface="Times New Roman" panose="02020603050405020304" pitchFamily="18" charset="0"/>
              </a:rPr>
              <a:t>Plan</a:t>
            </a:r>
            <a:r>
              <a:rPr lang="en-IN" dirty="0">
                <a:latin typeface="Times New Roman" panose="02020603050405020304" pitchFamily="18" charset="0"/>
                <a:cs typeface="Times New Roman" panose="02020603050405020304" pitchFamily="18" charset="0"/>
              </a:rPr>
              <a:t>' section, Upload shape files of the '</a:t>
            </a:r>
            <a:r>
              <a:rPr lang="en-IN" b="1" dirty="0">
                <a:latin typeface="Times New Roman" panose="02020603050405020304" pitchFamily="18" charset="0"/>
                <a:cs typeface="Times New Roman" panose="02020603050405020304" pitchFamily="18" charset="0"/>
              </a:rPr>
              <a:t>Layout Plan</a:t>
            </a:r>
            <a:r>
              <a:rPr lang="en-IN" dirty="0">
                <a:latin typeface="Times New Roman" panose="02020603050405020304" pitchFamily="18" charset="0"/>
                <a:cs typeface="Times New Roman" panose="02020603050405020304" pitchFamily="18" charset="0"/>
              </a:rPr>
              <a:t>', '</a:t>
            </a:r>
            <a:r>
              <a:rPr lang="en-IN" b="1" dirty="0" err="1">
                <a:latin typeface="Times New Roman" panose="02020603050405020304" pitchFamily="18" charset="0"/>
                <a:cs typeface="Times New Roman" panose="02020603050405020304" pitchFamily="18" charset="0"/>
              </a:rPr>
              <a:t>Khasra</a:t>
            </a:r>
            <a:r>
              <a:rPr lang="en-IN" b="1" dirty="0">
                <a:latin typeface="Times New Roman" panose="02020603050405020304" pitchFamily="18" charset="0"/>
                <a:cs typeface="Times New Roman" panose="02020603050405020304" pitchFamily="18" charset="0"/>
              </a:rPr>
              <a:t> Plan</a:t>
            </a:r>
            <a:r>
              <a:rPr lang="en-IN" dirty="0">
                <a:latin typeface="Times New Roman" panose="02020603050405020304" pitchFamily="18" charset="0"/>
                <a:cs typeface="Times New Roman" panose="02020603050405020304" pitchFamily="18" charset="0"/>
              </a:rPr>
              <a:t>' and '</a:t>
            </a:r>
            <a:r>
              <a:rPr lang="en-IN" b="1" dirty="0">
                <a:latin typeface="Times New Roman" panose="02020603050405020304" pitchFamily="18" charset="0"/>
                <a:cs typeface="Times New Roman" panose="02020603050405020304" pitchFamily="18" charset="0"/>
              </a:rPr>
              <a:t>Location Plan</a:t>
            </a:r>
            <a:r>
              <a:rPr lang="en-IN"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FF598EC4-3FC7-4852-BFAA-5D76ACA7ED16}"/>
              </a:ext>
            </a:extLst>
          </p:cNvPr>
          <p:cNvPicPr/>
          <p:nvPr/>
        </p:nvPicPr>
        <p:blipFill>
          <a:blip r:embed="rId3"/>
          <a:stretch>
            <a:fillRect/>
          </a:stretch>
        </p:blipFill>
        <p:spPr>
          <a:xfrm>
            <a:off x="973667" y="1532467"/>
            <a:ext cx="8991600" cy="5130800"/>
          </a:xfrm>
          <a:prstGeom prst="rect">
            <a:avLst/>
          </a:prstGeom>
        </p:spPr>
      </p:pic>
    </p:spTree>
    <p:extLst>
      <p:ext uri="{BB962C8B-B14F-4D97-AF65-F5344CB8AC3E}">
        <p14:creationId xmlns:p14="http://schemas.microsoft.com/office/powerpoint/2010/main" val="511205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952076"/>
            <a:ext cx="9982219"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After uploading the 'Layout Plan', '</a:t>
            </a:r>
            <a:r>
              <a:rPr lang="en-IN" dirty="0" err="1">
                <a:latin typeface="Times New Roman" panose="02020603050405020304" pitchFamily="18" charset="0"/>
                <a:cs typeface="Times New Roman" panose="02020603050405020304" pitchFamily="18" charset="0"/>
              </a:rPr>
              <a:t>Khasra</a:t>
            </a:r>
            <a:r>
              <a:rPr lang="en-IN" dirty="0">
                <a:latin typeface="Times New Roman" panose="02020603050405020304" pitchFamily="18" charset="0"/>
                <a:cs typeface="Times New Roman" panose="02020603050405020304" pitchFamily="18" charset="0"/>
              </a:rPr>
              <a:t> Plan' and 'Location Plan' click on the '</a:t>
            </a:r>
            <a:r>
              <a:rPr lang="en-IN" b="1" dirty="0">
                <a:latin typeface="Times New Roman" panose="02020603050405020304" pitchFamily="18" charset="0"/>
                <a:cs typeface="Times New Roman" panose="02020603050405020304" pitchFamily="18" charset="0"/>
              </a:rPr>
              <a:t>Save &amp; Next</a:t>
            </a:r>
            <a:r>
              <a:rPr lang="en-IN" dirty="0">
                <a:latin typeface="Times New Roman" panose="02020603050405020304" pitchFamily="18" charset="0"/>
                <a:cs typeface="Times New Roman" panose="02020603050405020304" pitchFamily="18" charset="0"/>
              </a:rPr>
              <a:t>' button</a:t>
            </a:r>
          </a:p>
        </p:txBody>
      </p:sp>
      <p:pic>
        <p:nvPicPr>
          <p:cNvPr id="7" name="Picture 6">
            <a:extLst>
              <a:ext uri="{FF2B5EF4-FFF2-40B4-BE49-F238E27FC236}">
                <a16:creationId xmlns:a16="http://schemas.microsoft.com/office/drawing/2014/main" id="{EAAA2326-A79C-4AD1-866F-3A3C0B44D7B3}"/>
              </a:ext>
            </a:extLst>
          </p:cNvPr>
          <p:cNvPicPr/>
          <p:nvPr/>
        </p:nvPicPr>
        <p:blipFill>
          <a:blip r:embed="rId3"/>
          <a:stretch>
            <a:fillRect/>
          </a:stretch>
        </p:blipFill>
        <p:spPr>
          <a:xfrm>
            <a:off x="876300" y="1321407"/>
            <a:ext cx="9588500" cy="5164059"/>
          </a:xfrm>
          <a:prstGeom prst="rect">
            <a:avLst/>
          </a:prstGeom>
        </p:spPr>
      </p:pic>
    </p:spTree>
    <p:extLst>
      <p:ext uri="{BB962C8B-B14F-4D97-AF65-F5344CB8AC3E}">
        <p14:creationId xmlns:p14="http://schemas.microsoft.com/office/powerpoint/2010/main" val="1081108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628910"/>
            <a:ext cx="10239374"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Uploaded shape file can be downloaded by clicking on the '</a:t>
            </a:r>
            <a:r>
              <a:rPr lang="en-IN" b="1" dirty="0">
                <a:latin typeface="Times New Roman" panose="02020603050405020304" pitchFamily="18" charset="0"/>
                <a:cs typeface="Times New Roman" panose="02020603050405020304" pitchFamily="18" charset="0"/>
              </a:rPr>
              <a:t>Download</a:t>
            </a:r>
            <a:r>
              <a:rPr lang="en-IN" dirty="0">
                <a:latin typeface="Times New Roman" panose="02020603050405020304" pitchFamily="18" charset="0"/>
                <a:cs typeface="Times New Roman" panose="02020603050405020304" pitchFamily="18" charset="0"/>
              </a:rPr>
              <a:t>' button. Uploaded shape file can be deleted by clicking on '</a:t>
            </a:r>
            <a:r>
              <a:rPr lang="en-IN" b="1" dirty="0">
                <a:latin typeface="Times New Roman" panose="02020603050405020304" pitchFamily="18" charset="0"/>
                <a:cs typeface="Times New Roman" panose="02020603050405020304" pitchFamily="18" charset="0"/>
              </a:rPr>
              <a:t>Delete</a:t>
            </a:r>
            <a:r>
              <a:rPr lang="en-IN" dirty="0">
                <a:latin typeface="Times New Roman" panose="02020603050405020304" pitchFamily="18" charset="0"/>
                <a:cs typeface="Times New Roman" panose="02020603050405020304" pitchFamily="18" charset="0"/>
              </a:rPr>
              <a:t>' button. Click on 'Save &amp; Next' button after uploading shape file</a:t>
            </a:r>
          </a:p>
        </p:txBody>
      </p:sp>
      <p:pic>
        <p:nvPicPr>
          <p:cNvPr id="2" name="Picture 1">
            <a:extLst>
              <a:ext uri="{FF2B5EF4-FFF2-40B4-BE49-F238E27FC236}">
                <a16:creationId xmlns:a16="http://schemas.microsoft.com/office/drawing/2014/main" id="{4A81CBCE-094D-4823-9DBC-4A4805D48425}"/>
              </a:ext>
            </a:extLst>
          </p:cNvPr>
          <p:cNvPicPr>
            <a:picLocks noChangeAspect="1"/>
          </p:cNvPicPr>
          <p:nvPr/>
        </p:nvPicPr>
        <p:blipFill>
          <a:blip r:embed="rId3"/>
          <a:stretch>
            <a:fillRect/>
          </a:stretch>
        </p:blipFill>
        <p:spPr>
          <a:xfrm>
            <a:off x="1001805" y="1275241"/>
            <a:ext cx="10239375" cy="5503665"/>
          </a:xfrm>
          <a:prstGeom prst="rect">
            <a:avLst/>
          </a:prstGeom>
        </p:spPr>
      </p:pic>
    </p:spTree>
    <p:extLst>
      <p:ext uri="{BB962C8B-B14F-4D97-AF65-F5344CB8AC3E}">
        <p14:creationId xmlns:p14="http://schemas.microsoft.com/office/powerpoint/2010/main" val="706690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066800" y="952076"/>
            <a:ext cx="9163050" cy="373949"/>
          </a:xfrm>
          <a:prstGeom prst="rect">
            <a:avLst/>
          </a:prstGeom>
        </p:spPr>
        <p:txBody>
          <a:bodyPr wrap="square">
            <a:spAutoFit/>
          </a:bodyPr>
          <a:lstStyle/>
          <a:p>
            <a:pPr lvl="0">
              <a:lnSpc>
                <a:spcPct val="107000"/>
              </a:lnSpc>
              <a:spcAft>
                <a:spcPts val="0"/>
              </a:spcAft>
              <a:tabLst>
                <a:tab pos="457200" algn="l"/>
              </a:tabLst>
            </a:pPr>
            <a:r>
              <a:rPr lang="en-IN" dirty="0">
                <a:latin typeface="Times New Roman" panose="02020603050405020304" pitchFamily="18" charset="0"/>
                <a:cs typeface="Times New Roman" panose="02020603050405020304" pitchFamily="18" charset="0"/>
              </a:rPr>
              <a:t>Login as a </a:t>
            </a:r>
            <a:r>
              <a:rPr lang="en-IN" b="1" dirty="0">
                <a:latin typeface="Times New Roman" panose="02020603050405020304" pitchFamily="18" charset="0"/>
                <a:cs typeface="Times New Roman" panose="02020603050405020304" pitchFamily="18" charset="0"/>
              </a:rPr>
              <a:t>Consultant </a:t>
            </a:r>
            <a:r>
              <a:rPr lang="en-IN" dirty="0">
                <a:latin typeface="Times New Roman" panose="02020603050405020304" pitchFamily="18" charset="0"/>
                <a:cs typeface="Times New Roman" panose="02020603050405020304" pitchFamily="18" charset="0"/>
              </a:rPr>
              <a:t>user using valid credentials</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C0E7198-98A3-411F-A834-01AC2F95E9AE}"/>
              </a:ext>
            </a:extLst>
          </p:cNvPr>
          <p:cNvPicPr/>
          <p:nvPr/>
        </p:nvPicPr>
        <p:blipFill>
          <a:blip r:embed="rId3"/>
          <a:stretch>
            <a:fillRect/>
          </a:stretch>
        </p:blipFill>
        <p:spPr>
          <a:xfrm>
            <a:off x="1066800" y="1625600"/>
            <a:ext cx="8873067" cy="4800600"/>
          </a:xfrm>
          <a:prstGeom prst="rect">
            <a:avLst/>
          </a:prstGeom>
        </p:spPr>
      </p:pic>
    </p:spTree>
    <p:extLst>
      <p:ext uri="{BB962C8B-B14F-4D97-AF65-F5344CB8AC3E}">
        <p14:creationId xmlns:p14="http://schemas.microsoft.com/office/powerpoint/2010/main" val="2855286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1" y="952076"/>
            <a:ext cx="7486650"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Preview of the uploaded shape file can be seen by clicking on '</a:t>
            </a:r>
            <a:r>
              <a:rPr lang="en-IN" b="1" dirty="0">
                <a:latin typeface="Times New Roman" panose="02020603050405020304" pitchFamily="18" charset="0"/>
                <a:cs typeface="Times New Roman" panose="02020603050405020304" pitchFamily="18" charset="0"/>
              </a:rPr>
              <a:t>Preview</a:t>
            </a:r>
            <a:r>
              <a:rPr lang="en-IN" dirty="0">
                <a:latin typeface="Times New Roman" panose="02020603050405020304" pitchFamily="18" charset="0"/>
                <a:cs typeface="Times New Roman" panose="02020603050405020304" pitchFamily="18" charset="0"/>
              </a:rPr>
              <a:t>' button </a:t>
            </a:r>
          </a:p>
        </p:txBody>
      </p:sp>
      <p:pic>
        <p:nvPicPr>
          <p:cNvPr id="4" name="Picture 3">
            <a:extLst>
              <a:ext uri="{FF2B5EF4-FFF2-40B4-BE49-F238E27FC236}">
                <a16:creationId xmlns:a16="http://schemas.microsoft.com/office/drawing/2014/main" id="{1C2ADFA2-1586-45D1-B72C-BD1980E88559}"/>
              </a:ext>
            </a:extLst>
          </p:cNvPr>
          <p:cNvPicPr>
            <a:picLocks noChangeAspect="1"/>
          </p:cNvPicPr>
          <p:nvPr/>
        </p:nvPicPr>
        <p:blipFill>
          <a:blip r:embed="rId3"/>
          <a:stretch>
            <a:fillRect/>
          </a:stretch>
        </p:blipFill>
        <p:spPr>
          <a:xfrm>
            <a:off x="968188" y="1321408"/>
            <a:ext cx="10085294" cy="5420845"/>
          </a:xfrm>
          <a:prstGeom prst="rect">
            <a:avLst/>
          </a:prstGeom>
        </p:spPr>
      </p:pic>
    </p:spTree>
    <p:extLst>
      <p:ext uri="{BB962C8B-B14F-4D97-AF65-F5344CB8AC3E}">
        <p14:creationId xmlns:p14="http://schemas.microsoft.com/office/powerpoint/2010/main" val="975648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799676"/>
            <a:ext cx="10353675"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Click on the '</a:t>
            </a:r>
            <a:r>
              <a:rPr lang="en-IN" b="1" dirty="0">
                <a:latin typeface="Times New Roman" panose="02020603050405020304" pitchFamily="18" charset="0"/>
                <a:cs typeface="Times New Roman" panose="02020603050405020304" pitchFamily="18" charset="0"/>
              </a:rPr>
              <a:t>Proceed for Scrutiny Report</a:t>
            </a:r>
            <a:r>
              <a:rPr lang="en-IN" dirty="0">
                <a:latin typeface="Times New Roman" panose="02020603050405020304" pitchFamily="18" charset="0"/>
                <a:cs typeface="Times New Roman" panose="02020603050405020304" pitchFamily="18" charset="0"/>
              </a:rPr>
              <a:t>' button to generate the scrutiny report. For the resubmission of the Layout Plan, User can click on the '</a:t>
            </a:r>
            <a:r>
              <a:rPr lang="en-IN" b="1" dirty="0">
                <a:latin typeface="Times New Roman" panose="02020603050405020304" pitchFamily="18" charset="0"/>
                <a:cs typeface="Times New Roman" panose="02020603050405020304" pitchFamily="18" charset="0"/>
              </a:rPr>
              <a:t>Resubmit Layout Plan</a:t>
            </a:r>
            <a:r>
              <a:rPr lang="en-IN" dirty="0">
                <a:latin typeface="Times New Roman" panose="02020603050405020304" pitchFamily="18" charset="0"/>
                <a:cs typeface="Times New Roman" panose="02020603050405020304" pitchFamily="18" charset="0"/>
              </a:rPr>
              <a:t>' button</a:t>
            </a:r>
          </a:p>
        </p:txBody>
      </p:sp>
      <p:pic>
        <p:nvPicPr>
          <p:cNvPr id="7" name="Picture 6" descr="C:\Users\Nitin\AppData\Local\Temp\SNAGHTML244830db.PNG">
            <a:extLst>
              <a:ext uri="{FF2B5EF4-FFF2-40B4-BE49-F238E27FC236}">
                <a16:creationId xmlns:a16="http://schemas.microsoft.com/office/drawing/2014/main" id="{D6B22B21-4DA6-4F2B-B181-B4642E4A72F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667" y="1583268"/>
            <a:ext cx="9939866" cy="5020732"/>
          </a:xfrm>
          <a:prstGeom prst="rect">
            <a:avLst/>
          </a:prstGeom>
          <a:noFill/>
          <a:ln>
            <a:noFill/>
          </a:ln>
        </p:spPr>
      </p:pic>
    </p:spTree>
    <p:extLst>
      <p:ext uri="{BB962C8B-B14F-4D97-AF65-F5344CB8AC3E}">
        <p14:creationId xmlns:p14="http://schemas.microsoft.com/office/powerpoint/2010/main" val="3680767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799676"/>
            <a:ext cx="10353675"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A confirmation message would get displayed regarding the successful submission of the Layout Plan, Click on the '</a:t>
            </a:r>
            <a:r>
              <a:rPr lang="en-IN" b="1" dirty="0">
                <a:latin typeface="Times New Roman" panose="02020603050405020304" pitchFamily="18" charset="0"/>
                <a:cs typeface="Times New Roman" panose="02020603050405020304" pitchFamily="18" charset="0"/>
              </a:rPr>
              <a:t>OK</a:t>
            </a:r>
            <a:r>
              <a:rPr lang="en-IN" dirty="0">
                <a:latin typeface="Times New Roman" panose="02020603050405020304" pitchFamily="18" charset="0"/>
                <a:cs typeface="Times New Roman" panose="02020603050405020304" pitchFamily="18" charset="0"/>
              </a:rPr>
              <a:t>' button</a:t>
            </a:r>
          </a:p>
        </p:txBody>
      </p:sp>
      <p:pic>
        <p:nvPicPr>
          <p:cNvPr id="6" name="Picture 5">
            <a:extLst>
              <a:ext uri="{FF2B5EF4-FFF2-40B4-BE49-F238E27FC236}">
                <a16:creationId xmlns:a16="http://schemas.microsoft.com/office/drawing/2014/main" id="{214DDD6E-84CD-48E7-944F-08B160D17EA3}"/>
              </a:ext>
            </a:extLst>
          </p:cNvPr>
          <p:cNvPicPr/>
          <p:nvPr/>
        </p:nvPicPr>
        <p:blipFill>
          <a:blip r:embed="rId3"/>
          <a:stretch>
            <a:fillRect/>
          </a:stretch>
        </p:blipFill>
        <p:spPr>
          <a:xfrm>
            <a:off x="939800" y="1446007"/>
            <a:ext cx="10290175" cy="5259593"/>
          </a:xfrm>
          <a:prstGeom prst="rect">
            <a:avLst/>
          </a:prstGeom>
        </p:spPr>
      </p:pic>
    </p:spTree>
    <p:extLst>
      <p:ext uri="{BB962C8B-B14F-4D97-AF65-F5344CB8AC3E}">
        <p14:creationId xmlns:p14="http://schemas.microsoft.com/office/powerpoint/2010/main" val="485088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81055" y="213412"/>
            <a:ext cx="11134745" cy="1477328"/>
          </a:xfrm>
          <a:prstGeom prst="rect">
            <a:avLst/>
          </a:prstGeom>
        </p:spPr>
        <p:txBody>
          <a:bodyPr wrap="square">
            <a:spAutoFit/>
          </a:bodyPr>
          <a:lstStyle/>
          <a:p>
            <a:pPr marL="285750" lvl="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User can click on the document icon to view the '</a:t>
            </a:r>
            <a:r>
              <a:rPr lang="en-IN" b="1" dirty="0">
                <a:latin typeface="Times New Roman" panose="02020603050405020304" pitchFamily="18" charset="0"/>
                <a:cs typeface="Times New Roman" panose="02020603050405020304" pitchFamily="18" charset="0"/>
              </a:rPr>
              <a:t>Scrutiny Report</a:t>
            </a:r>
            <a:r>
              <a:rPr lang="en-IN" dirty="0">
                <a:latin typeface="Times New Roman" panose="02020603050405020304" pitchFamily="18" charset="0"/>
                <a:cs typeface="Times New Roman" panose="02020603050405020304" pitchFamily="18" charset="0"/>
              </a:rPr>
              <a:t>'</a:t>
            </a:r>
          </a:p>
          <a:p>
            <a:pPr marL="285750" lvl="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After viewing the scrutiny report, If user wants to make changes in the Layout Plan and resubmit it then user can click on the </a:t>
            </a:r>
            <a:r>
              <a:rPr lang="en-IN" dirty="0" err="1">
                <a:latin typeface="Times New Roman" panose="02020603050405020304" pitchFamily="18" charset="0"/>
                <a:cs typeface="Times New Roman" panose="02020603050405020304" pitchFamily="18" charset="0"/>
              </a:rPr>
              <a:t>'</a:t>
            </a:r>
            <a:r>
              <a:rPr lang="en-IN" b="1" dirty="0" err="1">
                <a:latin typeface="Times New Roman" panose="02020603050405020304" pitchFamily="18" charset="0"/>
                <a:cs typeface="Times New Roman" panose="02020603050405020304" pitchFamily="18" charset="0"/>
              </a:rPr>
              <a:t>Re</a:t>
            </a:r>
            <a:r>
              <a:rPr lang="en-IN" b="1" dirty="0">
                <a:latin typeface="Times New Roman" panose="02020603050405020304" pitchFamily="18" charset="0"/>
                <a:cs typeface="Times New Roman" panose="02020603050405020304" pitchFamily="18" charset="0"/>
              </a:rPr>
              <a:t>-Submit Layout Plan</a:t>
            </a:r>
            <a:r>
              <a:rPr lang="en-IN" dirty="0">
                <a:latin typeface="Times New Roman" panose="02020603050405020304" pitchFamily="18" charset="0"/>
                <a:cs typeface="Times New Roman" panose="02020603050405020304" pitchFamily="18" charset="0"/>
              </a:rPr>
              <a:t>' button.</a:t>
            </a:r>
          </a:p>
          <a:p>
            <a:pPr marL="285750" lvl="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If user wants to proceed further without resubmission of the Layout Plan then user can click on the '</a:t>
            </a:r>
            <a:r>
              <a:rPr lang="en-IN" b="1" dirty="0">
                <a:latin typeface="Times New Roman" panose="02020603050405020304" pitchFamily="18" charset="0"/>
                <a:cs typeface="Times New Roman" panose="02020603050405020304" pitchFamily="18" charset="0"/>
              </a:rPr>
              <a:t>Agree &amp; Proceed to Next Step</a:t>
            </a:r>
            <a:r>
              <a:rPr lang="en-IN" dirty="0">
                <a:latin typeface="Times New Roman" panose="02020603050405020304" pitchFamily="18" charset="0"/>
                <a:cs typeface="Times New Roman" panose="02020603050405020304" pitchFamily="18" charset="0"/>
              </a:rPr>
              <a:t>' button</a:t>
            </a:r>
          </a:p>
        </p:txBody>
      </p:sp>
      <p:pic>
        <p:nvPicPr>
          <p:cNvPr id="6" name="Picture 5" descr="C:\Users\Nitin\AppData\Local\Temp\SNAGHTML24487f87.PNG">
            <a:extLst>
              <a:ext uri="{FF2B5EF4-FFF2-40B4-BE49-F238E27FC236}">
                <a16:creationId xmlns:a16="http://schemas.microsoft.com/office/drawing/2014/main" id="{16B78A8D-6D52-46F0-9E54-F2EA9154E52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1532" y="1786467"/>
            <a:ext cx="10219267" cy="4978400"/>
          </a:xfrm>
          <a:prstGeom prst="rect">
            <a:avLst/>
          </a:prstGeom>
          <a:noFill/>
          <a:ln>
            <a:noFill/>
          </a:ln>
        </p:spPr>
      </p:pic>
    </p:spTree>
    <p:extLst>
      <p:ext uri="{BB962C8B-B14F-4D97-AF65-F5344CB8AC3E}">
        <p14:creationId xmlns:p14="http://schemas.microsoft.com/office/powerpoint/2010/main" val="1974258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952076"/>
            <a:ext cx="11134745"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This is how scrutiny report </a:t>
            </a:r>
            <a:r>
              <a:rPr lang="en-IN" dirty="0" err="1">
                <a:latin typeface="Times New Roman" panose="02020603050405020304" pitchFamily="18" charset="0"/>
                <a:cs typeface="Times New Roman" panose="02020603050405020304" pitchFamily="18" charset="0"/>
              </a:rPr>
              <a:t>lools</a:t>
            </a:r>
            <a:r>
              <a:rPr lang="en-IN" dirty="0">
                <a:latin typeface="Times New Roman" panose="02020603050405020304" pitchFamily="18" charset="0"/>
                <a:cs typeface="Times New Roman" panose="02020603050405020304" pitchFamily="18" charset="0"/>
              </a:rPr>
              <a:t> like:</a:t>
            </a:r>
          </a:p>
        </p:txBody>
      </p:sp>
      <p:pic>
        <p:nvPicPr>
          <p:cNvPr id="7" name="Picture 6" descr="C:\Users\Nitin\AppData\Local\Temp\SNAGHTML2448b741.PNG">
            <a:extLst>
              <a:ext uri="{FF2B5EF4-FFF2-40B4-BE49-F238E27FC236}">
                <a16:creationId xmlns:a16="http://schemas.microsoft.com/office/drawing/2014/main" id="{EC9E25C1-93CC-45A4-85F7-90805F368AD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76300" y="1321408"/>
            <a:ext cx="7497233" cy="5536591"/>
          </a:xfrm>
          <a:prstGeom prst="rect">
            <a:avLst/>
          </a:prstGeom>
          <a:noFill/>
          <a:ln>
            <a:noFill/>
          </a:ln>
        </p:spPr>
      </p:pic>
    </p:spTree>
    <p:extLst>
      <p:ext uri="{BB962C8B-B14F-4D97-AF65-F5344CB8AC3E}">
        <p14:creationId xmlns:p14="http://schemas.microsoft.com/office/powerpoint/2010/main" val="3702578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952076"/>
            <a:ext cx="11134745" cy="646331"/>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After the scrutiny generation, </a:t>
            </a:r>
            <a:r>
              <a:rPr lang="en-IN" dirty="0" err="1">
                <a:latin typeface="Times New Roman" panose="02020603050405020304" pitchFamily="18" charset="0"/>
                <a:cs typeface="Times New Roman" panose="02020603050405020304" pitchFamily="18" charset="0"/>
              </a:rPr>
              <a:t>MapPDF</a:t>
            </a:r>
            <a:r>
              <a:rPr lang="en-IN" dirty="0">
                <a:latin typeface="Times New Roman" panose="02020603050405020304" pitchFamily="18" charset="0"/>
                <a:cs typeface="Times New Roman" panose="02020603050405020304" pitchFamily="18" charset="0"/>
              </a:rPr>
              <a:t> would be generated automatically with the name </a:t>
            </a:r>
            <a:r>
              <a:rPr lang="en-IN" b="1" dirty="0">
                <a:latin typeface="Times New Roman" panose="02020603050405020304" pitchFamily="18" charset="0"/>
                <a:cs typeface="Times New Roman" panose="02020603050405020304" pitchFamily="18" charset="0"/>
              </a:rPr>
              <a:t>'Layout Permission Plan(</a:t>
            </a:r>
            <a:r>
              <a:rPr lang="en-IN" b="1" dirty="0" err="1">
                <a:latin typeface="Times New Roman" panose="02020603050405020304" pitchFamily="18" charset="0"/>
                <a:cs typeface="Times New Roman" panose="02020603050405020304" pitchFamily="18" charset="0"/>
              </a:rPr>
              <a:t>MapPDF</a:t>
            </a:r>
            <a:r>
              <a:rPr lang="en-IN" b="1" dirty="0">
                <a:latin typeface="Times New Roman" panose="02020603050405020304" pitchFamily="18" charset="0"/>
                <a:cs typeface="Times New Roman" panose="02020603050405020304" pitchFamily="18" charset="0"/>
              </a:rPr>
              <a:t>)'</a:t>
            </a:r>
            <a:r>
              <a:rPr lang="en-IN" dirty="0">
                <a:latin typeface="Times New Roman" panose="02020603050405020304" pitchFamily="18" charset="0"/>
                <a:cs typeface="Times New Roman" panose="02020603050405020304" pitchFamily="18" charset="0"/>
              </a:rPr>
              <a:t> which can be accessed in the 'Auto Generated Documents' section.</a:t>
            </a:r>
          </a:p>
        </p:txBody>
      </p:sp>
      <p:pic>
        <p:nvPicPr>
          <p:cNvPr id="4" name="Picture 3">
            <a:extLst>
              <a:ext uri="{FF2B5EF4-FFF2-40B4-BE49-F238E27FC236}">
                <a16:creationId xmlns:a16="http://schemas.microsoft.com/office/drawing/2014/main" id="{A586078B-FA54-41F0-88D1-5C4F96762F7D}"/>
              </a:ext>
            </a:extLst>
          </p:cNvPr>
          <p:cNvPicPr>
            <a:picLocks noChangeAspect="1"/>
          </p:cNvPicPr>
          <p:nvPr/>
        </p:nvPicPr>
        <p:blipFill>
          <a:blip r:embed="rId3"/>
          <a:stretch>
            <a:fillRect/>
          </a:stretch>
        </p:blipFill>
        <p:spPr>
          <a:xfrm>
            <a:off x="977152" y="1598406"/>
            <a:ext cx="10533530" cy="5259593"/>
          </a:xfrm>
          <a:prstGeom prst="rect">
            <a:avLst/>
          </a:prstGeom>
        </p:spPr>
      </p:pic>
    </p:spTree>
    <p:extLst>
      <p:ext uri="{BB962C8B-B14F-4D97-AF65-F5344CB8AC3E}">
        <p14:creationId xmlns:p14="http://schemas.microsoft.com/office/powerpoint/2010/main" val="378608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952076"/>
            <a:ext cx="11134745"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This is how Auto-generated </a:t>
            </a:r>
            <a:r>
              <a:rPr lang="en-IN" dirty="0" err="1">
                <a:latin typeface="Times New Roman" panose="02020603050405020304" pitchFamily="18" charset="0"/>
                <a:cs typeface="Times New Roman" panose="02020603050405020304" pitchFamily="18" charset="0"/>
              </a:rPr>
              <a:t>MapPDF</a:t>
            </a:r>
            <a:r>
              <a:rPr lang="en-IN" dirty="0">
                <a:latin typeface="Times New Roman" panose="02020603050405020304" pitchFamily="18" charset="0"/>
                <a:cs typeface="Times New Roman" panose="02020603050405020304" pitchFamily="18" charset="0"/>
              </a:rPr>
              <a:t> looks like:</a:t>
            </a:r>
          </a:p>
        </p:txBody>
      </p:sp>
      <p:pic>
        <p:nvPicPr>
          <p:cNvPr id="2" name="Picture 1">
            <a:extLst>
              <a:ext uri="{FF2B5EF4-FFF2-40B4-BE49-F238E27FC236}">
                <a16:creationId xmlns:a16="http://schemas.microsoft.com/office/drawing/2014/main" id="{B7A55955-F45C-4301-8B13-93C868F3EE35}"/>
              </a:ext>
            </a:extLst>
          </p:cNvPr>
          <p:cNvPicPr>
            <a:picLocks noChangeAspect="1"/>
          </p:cNvPicPr>
          <p:nvPr/>
        </p:nvPicPr>
        <p:blipFill>
          <a:blip r:embed="rId3"/>
          <a:stretch>
            <a:fillRect/>
          </a:stretch>
        </p:blipFill>
        <p:spPr>
          <a:xfrm>
            <a:off x="999067" y="1321408"/>
            <a:ext cx="9595664" cy="5413500"/>
          </a:xfrm>
          <a:prstGeom prst="rect">
            <a:avLst/>
          </a:prstGeom>
        </p:spPr>
      </p:pic>
    </p:spTree>
    <p:extLst>
      <p:ext uri="{BB962C8B-B14F-4D97-AF65-F5344CB8AC3E}">
        <p14:creationId xmlns:p14="http://schemas.microsoft.com/office/powerpoint/2010/main" val="1202848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952076"/>
            <a:ext cx="11134745" cy="369332"/>
          </a:xfrm>
          <a:prstGeom prst="rect">
            <a:avLst/>
          </a:prstGeom>
        </p:spPr>
        <p:txBody>
          <a:bodyPr wrap="square">
            <a:spAutoFit/>
          </a:bodyPr>
          <a:lstStyle/>
          <a:p>
            <a:pPr lvl="0"/>
            <a:r>
              <a:rPr lang="en-IN" dirty="0">
                <a:latin typeface="Times New Roman" panose="02020603050405020304" pitchFamily="18" charset="0"/>
                <a:cs typeface="Times New Roman" panose="02020603050405020304" pitchFamily="18" charset="0"/>
              </a:rPr>
              <a:t>Click on '</a:t>
            </a:r>
            <a:r>
              <a:rPr lang="en-IN" b="1" dirty="0">
                <a:latin typeface="Times New Roman" panose="02020603050405020304" pitchFamily="18" charset="0"/>
                <a:cs typeface="Times New Roman" panose="02020603050405020304" pitchFamily="18" charset="0"/>
              </a:rPr>
              <a:t>Agree &amp; Proceed to Next Step</a:t>
            </a:r>
            <a:r>
              <a:rPr lang="en-IN" dirty="0">
                <a:latin typeface="Times New Roman" panose="02020603050405020304" pitchFamily="18" charset="0"/>
                <a:cs typeface="Times New Roman" panose="02020603050405020304" pitchFamily="18" charset="0"/>
              </a:rPr>
              <a:t>' button to proceed further. </a:t>
            </a:r>
          </a:p>
        </p:txBody>
      </p:sp>
      <p:pic>
        <p:nvPicPr>
          <p:cNvPr id="7" name="Picture 6"/>
          <p:cNvPicPr/>
          <p:nvPr/>
        </p:nvPicPr>
        <p:blipFill>
          <a:blip r:embed="rId3"/>
          <a:stretch>
            <a:fillRect/>
          </a:stretch>
        </p:blipFill>
        <p:spPr>
          <a:xfrm>
            <a:off x="981055" y="1424038"/>
            <a:ext cx="9144010" cy="5081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8993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238385"/>
            <a:ext cx="10239374" cy="923330"/>
          </a:xfrm>
          <a:prstGeom prst="rect">
            <a:avLst/>
          </a:prstGeom>
        </p:spPr>
        <p:txBody>
          <a:bodyPr wrap="square">
            <a:spAutoFit/>
          </a:bodyPr>
          <a:lstStyle/>
          <a:p>
            <a:pPr marL="285750" lvl="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A pop-up message would get displayed, Click on the 'OK' button.</a:t>
            </a:r>
          </a:p>
          <a:p>
            <a:pPr marL="285750" indent="-28575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Application would be sent to the Applicant's console for the consent. Application would be forwarded to the Department after 'Applicant's consent using the OTP sent on his/her mobile number</a:t>
            </a:r>
          </a:p>
        </p:txBody>
      </p:sp>
      <p:pic>
        <p:nvPicPr>
          <p:cNvPr id="4" name="Picture 3">
            <a:extLst>
              <a:ext uri="{FF2B5EF4-FFF2-40B4-BE49-F238E27FC236}">
                <a16:creationId xmlns:a16="http://schemas.microsoft.com/office/drawing/2014/main" id="{F53D72C6-3E8A-4345-84D3-2EAD839470E1}"/>
              </a:ext>
            </a:extLst>
          </p:cNvPr>
          <p:cNvPicPr>
            <a:picLocks noChangeAspect="1"/>
          </p:cNvPicPr>
          <p:nvPr/>
        </p:nvPicPr>
        <p:blipFill>
          <a:blip r:embed="rId3"/>
          <a:stretch>
            <a:fillRect/>
          </a:stretch>
        </p:blipFill>
        <p:spPr>
          <a:xfrm>
            <a:off x="321733" y="1430866"/>
            <a:ext cx="10498668" cy="5274733"/>
          </a:xfrm>
          <a:prstGeom prst="rect">
            <a:avLst/>
          </a:prstGeom>
        </p:spPr>
      </p:pic>
    </p:spTree>
    <p:extLst>
      <p:ext uri="{BB962C8B-B14F-4D97-AF65-F5344CB8AC3E}">
        <p14:creationId xmlns:p14="http://schemas.microsoft.com/office/powerpoint/2010/main" val="1340962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1077184"/>
            <a:ext cx="9239248" cy="369332"/>
          </a:xfrm>
          <a:prstGeom prst="rect">
            <a:avLst/>
          </a:prstGeom>
        </p:spPr>
        <p:txBody>
          <a:bodyPr wrap="square">
            <a:spAutoFit/>
          </a:bodyPr>
          <a:lstStyle/>
          <a:p>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Click on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Apply Layout Permission</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under the 'Layout Permission Application' menu.</a:t>
            </a:r>
            <a:r>
              <a:rPr lang="en-IN" dirty="0">
                <a:latin typeface="Calibri" panose="020F0502020204030204" pitchFamily="34" charset="0"/>
                <a:ea typeface="Calibri" panose="020F0502020204030204" pitchFamily="34" charset="0"/>
                <a:cs typeface="Mangal" panose="02040503050203030202" pitchFamily="18" charset="0"/>
              </a:rPr>
              <a:t> </a:t>
            </a:r>
            <a:endParaRPr lang="en-IN" dirty="0"/>
          </a:p>
        </p:txBody>
      </p:sp>
      <p:pic>
        <p:nvPicPr>
          <p:cNvPr id="7" name="Picture 6">
            <a:extLst>
              <a:ext uri="{FF2B5EF4-FFF2-40B4-BE49-F238E27FC236}">
                <a16:creationId xmlns:a16="http://schemas.microsoft.com/office/drawing/2014/main" id="{23AC1E8A-A8B6-4410-9262-0FB45BDF4165}"/>
              </a:ext>
            </a:extLst>
          </p:cNvPr>
          <p:cNvPicPr/>
          <p:nvPr/>
        </p:nvPicPr>
        <p:blipFill>
          <a:blip r:embed="rId3"/>
          <a:stretch>
            <a:fillRect/>
          </a:stretch>
        </p:blipFill>
        <p:spPr>
          <a:xfrm>
            <a:off x="876300" y="1778000"/>
            <a:ext cx="9239248" cy="4792133"/>
          </a:xfrm>
          <a:prstGeom prst="rect">
            <a:avLst/>
          </a:prstGeom>
        </p:spPr>
      </p:pic>
    </p:spTree>
    <p:extLst>
      <p:ext uri="{BB962C8B-B14F-4D97-AF65-F5344CB8AC3E}">
        <p14:creationId xmlns:p14="http://schemas.microsoft.com/office/powerpoint/2010/main" val="599454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300" y="1018751"/>
            <a:ext cx="8696326" cy="388696"/>
          </a:xfrm>
          <a:prstGeom prst="rect">
            <a:avLst/>
          </a:prstGeom>
        </p:spPr>
        <p:txBody>
          <a:bodyPr wrap="square">
            <a:spAutoFit/>
          </a:bodyPr>
          <a:lstStyle/>
          <a:p>
            <a:pPr lvl="0">
              <a:lnSpc>
                <a:spcPct val="107000"/>
              </a:lnSpc>
              <a:spcAft>
                <a:spcPts val="0"/>
              </a:spcAft>
              <a:tabLst>
                <a:tab pos="457200" algn="l"/>
              </a:tabLst>
            </a:pP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Enter the valid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Applicant's registration number</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and click on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'Go' </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button.</a:t>
            </a:r>
            <a:endParaRPr lang="en-IN"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6" name="Picture 5">
            <a:extLst>
              <a:ext uri="{FF2B5EF4-FFF2-40B4-BE49-F238E27FC236}">
                <a16:creationId xmlns:a16="http://schemas.microsoft.com/office/drawing/2014/main" id="{F2E24741-B199-4272-9F79-214F144A9C79}"/>
              </a:ext>
            </a:extLst>
          </p:cNvPr>
          <p:cNvPicPr/>
          <p:nvPr/>
        </p:nvPicPr>
        <p:blipFill>
          <a:blip r:embed="rId3"/>
          <a:stretch>
            <a:fillRect/>
          </a:stretch>
        </p:blipFill>
        <p:spPr>
          <a:xfrm>
            <a:off x="1058333" y="1634067"/>
            <a:ext cx="8280400" cy="4775199"/>
          </a:xfrm>
          <a:prstGeom prst="rect">
            <a:avLst/>
          </a:prstGeom>
        </p:spPr>
      </p:pic>
    </p:spTree>
    <p:extLst>
      <p:ext uri="{BB962C8B-B14F-4D97-AF65-F5344CB8AC3E}">
        <p14:creationId xmlns:p14="http://schemas.microsoft.com/office/powerpoint/2010/main" val="43348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1062896"/>
            <a:ext cx="7515225" cy="369332"/>
          </a:xfrm>
          <a:prstGeom prst="rect">
            <a:avLst/>
          </a:prstGeom>
        </p:spPr>
        <p:txBody>
          <a:bodyPr wrap="square">
            <a:spAutoFit/>
          </a:bodyPr>
          <a:lstStyle/>
          <a:p>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In Case of multiple Applicants, Click on the '</a:t>
            </a:r>
            <a:r>
              <a:rPr lang="en-IN" b="1" dirty="0">
                <a:solidFill>
                  <a:srgbClr val="000000"/>
                </a:solidFill>
                <a:latin typeface="Georgia" panose="02040502050405020303" pitchFamily="18" charset="0"/>
                <a:ea typeface="Calibri" panose="020F0502020204030204" pitchFamily="34" charset="0"/>
                <a:cs typeface="Georgia" panose="02040502050405020303" pitchFamily="18" charset="0"/>
              </a:rPr>
              <a:t>Yes</a:t>
            </a: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 radio button</a:t>
            </a:r>
            <a:endParaRPr lang="en-IN" dirty="0"/>
          </a:p>
        </p:txBody>
      </p:sp>
      <p:pic>
        <p:nvPicPr>
          <p:cNvPr id="7" name="Picture 6">
            <a:extLst>
              <a:ext uri="{FF2B5EF4-FFF2-40B4-BE49-F238E27FC236}">
                <a16:creationId xmlns:a16="http://schemas.microsoft.com/office/drawing/2014/main" id="{0802DBE2-DE43-45FA-918A-2A7FB77E4BAB}"/>
              </a:ext>
            </a:extLst>
          </p:cNvPr>
          <p:cNvPicPr/>
          <p:nvPr/>
        </p:nvPicPr>
        <p:blipFill>
          <a:blip r:embed="rId3"/>
          <a:stretch>
            <a:fillRect/>
          </a:stretch>
        </p:blipFill>
        <p:spPr>
          <a:xfrm>
            <a:off x="956733" y="1543048"/>
            <a:ext cx="8424334" cy="4959352"/>
          </a:xfrm>
          <a:prstGeom prst="rect">
            <a:avLst/>
          </a:prstGeom>
        </p:spPr>
      </p:pic>
    </p:spTree>
    <p:extLst>
      <p:ext uri="{BB962C8B-B14F-4D97-AF65-F5344CB8AC3E}">
        <p14:creationId xmlns:p14="http://schemas.microsoft.com/office/powerpoint/2010/main" val="1104320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3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mpsedc">
            <a:extLst>
              <a:ext uri="{FF2B5EF4-FFF2-40B4-BE49-F238E27FC236}">
                <a16:creationId xmlns:a16="http://schemas.microsoft.com/office/drawing/2014/main" id="{F209023B-45BE-85A7-CF56-0C43FE047F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 y="107938"/>
            <a:ext cx="844138" cy="844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6299" y="1048451"/>
            <a:ext cx="9039225" cy="388696"/>
          </a:xfrm>
          <a:prstGeom prst="rect">
            <a:avLst/>
          </a:prstGeom>
        </p:spPr>
        <p:txBody>
          <a:bodyPr wrap="square">
            <a:spAutoFit/>
          </a:bodyPr>
          <a:lstStyle/>
          <a:p>
            <a:pPr lvl="0">
              <a:lnSpc>
                <a:spcPct val="107000"/>
              </a:lnSpc>
              <a:spcAft>
                <a:spcPts val="0"/>
              </a:spcAft>
              <a:tabLst>
                <a:tab pos="457200" algn="l"/>
              </a:tabLst>
            </a:pPr>
            <a:r>
              <a:rPr lang="en-IN" dirty="0">
                <a:solidFill>
                  <a:srgbClr val="000000"/>
                </a:solidFill>
                <a:latin typeface="Georgia" panose="02040502050405020303" pitchFamily="18" charset="0"/>
                <a:ea typeface="Calibri" panose="020F0502020204030204" pitchFamily="34" charset="0"/>
                <a:cs typeface="Georgia" panose="02040502050405020303" pitchFamily="18" charset="0"/>
              </a:rPr>
              <a:t>Enter the details of multiple owners in the 'Additional applicants/firm Name' Text Box.</a:t>
            </a:r>
            <a:endParaRPr lang="en-IN"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6" name="Picture 5">
            <a:extLst>
              <a:ext uri="{FF2B5EF4-FFF2-40B4-BE49-F238E27FC236}">
                <a16:creationId xmlns:a16="http://schemas.microsoft.com/office/drawing/2014/main" id="{96C8148E-CD2B-4E94-8D4A-92FC24E0C656}"/>
              </a:ext>
            </a:extLst>
          </p:cNvPr>
          <p:cNvPicPr/>
          <p:nvPr/>
        </p:nvPicPr>
        <p:blipFill>
          <a:blip r:embed="rId3"/>
          <a:stretch>
            <a:fillRect/>
          </a:stretch>
        </p:blipFill>
        <p:spPr>
          <a:xfrm>
            <a:off x="965200" y="1533522"/>
            <a:ext cx="8678333" cy="4613278"/>
          </a:xfrm>
          <a:prstGeom prst="rect">
            <a:avLst/>
          </a:prstGeom>
        </p:spPr>
      </p:pic>
    </p:spTree>
    <p:extLst>
      <p:ext uri="{BB962C8B-B14F-4D97-AF65-F5344CB8AC3E}">
        <p14:creationId xmlns:p14="http://schemas.microsoft.com/office/powerpoint/2010/main" val="1405583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392</TotalTime>
  <Words>1298</Words>
  <Application>Microsoft Office PowerPoint</Application>
  <PresentationFormat>Widescreen</PresentationFormat>
  <Paragraphs>69</Paragraphs>
  <Slides>58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Calibri Light</vt:lpstr>
      <vt:lpstr>Georgia</vt:lpstr>
      <vt:lpstr>Lato</vt:lpstr>
      <vt:lpstr>Lato Light</vt:lpstr>
      <vt:lpstr>Mangal</vt:lpstr>
      <vt:lpstr>Times New Roman</vt:lpstr>
      <vt:lpstr>Office Theme</vt:lpstr>
      <vt:lpstr>ALPASS</vt:lpstr>
      <vt:lpstr>Brief process flow of Section 28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ALPASS</dc:title>
  <dc:creator>Hp</dc:creator>
  <cp:lastModifiedBy>Nitin Patel</cp:lastModifiedBy>
  <cp:revision>92</cp:revision>
  <dcterms:created xsi:type="dcterms:W3CDTF">2023-04-18T08:41:08Z</dcterms:created>
  <dcterms:modified xsi:type="dcterms:W3CDTF">2023-05-31T08:01:17Z</dcterms:modified>
</cp:coreProperties>
</file>